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9945688" cy="6858000"/>
  <p:embeddedFontLst>
    <p:embeddedFont>
      <p:font typeface="Calibri" panose="020F0502020204030204" pitchFamily="34" charset="0"/>
      <p:regular r:id="rId25"/>
      <p:bold r:id="rId26"/>
      <p:italic r:id="rId27"/>
      <p:boldItalic r:id="rId28"/>
    </p:embeddedFont>
    <p:embeddedFont>
      <p:font typeface="Garamond" panose="02020404030301010803" pitchFamily="18" charset="0"/>
      <p:regular r:id="rId29"/>
      <p:bold r:id="rId30"/>
      <p:italic r:id="rId31"/>
      <p:boldItalic r:id="rId32"/>
    </p:embeddedFont>
    <p:embeddedFont>
      <p:font typeface="Maven Pro" pitchFamily="2" charset="77"/>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85">
          <p15:clr>
            <a:srgbClr val="A4A3A4"/>
          </p15:clr>
        </p15:guide>
        <p15:guide id="2" pos="3888">
          <p15:clr>
            <a:srgbClr val="A4A3A4"/>
          </p15:clr>
        </p15:guide>
        <p15:guide id="3" pos="1872">
          <p15:clr>
            <a:srgbClr val="9AA0A6"/>
          </p15:clr>
        </p15:guide>
      </p15:sldGuideLst>
    </p:ext>
    <p:ext uri="{2D200454-40CA-4A62-9FC3-DE9A4176ACB9}">
      <p15:notesGuideLst xmlns:p15="http://schemas.microsoft.com/office/powerpoint/2012/main">
        <p15:guide id="1" orient="horz" pos="2160">
          <p15:clr>
            <a:srgbClr val="A4A3A4"/>
          </p15:clr>
        </p15:guide>
        <p15:guide id="2" pos="3133">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jJ9X/5Fqk9NgpI9lR04qBI/Wc2I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21BD0F-B9F7-4EB8-A0E6-67AA1C171960}">
  <a:tblStyle styleId="{B921BD0F-B9F7-4EB8-A0E6-67AA1C1719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2"/>
  </p:normalViewPr>
  <p:slideViewPr>
    <p:cSldViewPr snapToGrid="0">
      <p:cViewPr varScale="1">
        <p:scale>
          <a:sx n="141" d="100"/>
          <a:sy n="141" d="100"/>
        </p:scale>
        <p:origin x="800" y="184"/>
      </p:cViewPr>
      <p:guideLst>
        <p:guide orient="horz" pos="1185"/>
        <p:guide pos="3888"/>
        <p:guide pos="1872"/>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160"/>
        <p:guide pos="313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309798" cy="342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634164" y="0"/>
            <a:ext cx="4309798" cy="3429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68605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94569" y="3257550"/>
            <a:ext cx="7956550" cy="3086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4309798" cy="3429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634164" y="6513513"/>
            <a:ext cx="4309798" cy="3429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edd2fdaca7_0_0:notes"/>
          <p:cNvSpPr>
            <a:spLocks noGrp="1" noRot="1" noChangeAspect="1"/>
          </p:cNvSpPr>
          <p:nvPr>
            <p:ph type="sldImg" idx="2"/>
          </p:nvPr>
        </p:nvSpPr>
        <p:spPr>
          <a:xfrm>
            <a:off x="2686050" y="514350"/>
            <a:ext cx="4573500" cy="2571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edd2fdaca7_0_0:notes"/>
          <p:cNvSpPr txBox="1">
            <a:spLocks noGrp="1"/>
          </p:cNvSpPr>
          <p:nvPr>
            <p:ph type="body" idx="1"/>
          </p:nvPr>
        </p:nvSpPr>
        <p:spPr>
          <a:xfrm>
            <a:off x="994569" y="3257550"/>
            <a:ext cx="7956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Alternative Slide 1+2 (Chun)</a:t>
            </a:r>
            <a:endParaRPr/>
          </a:p>
          <a:p>
            <a:pPr marL="0" lvl="0" indent="0" algn="l" rtl="0">
              <a:spcBef>
                <a:spcPts val="0"/>
              </a:spcBef>
              <a:spcAft>
                <a:spcPts val="0"/>
              </a:spcAft>
              <a:buNone/>
            </a:pPr>
            <a:endParaRPr/>
          </a:p>
          <a:p>
            <a:pPr marL="0" lvl="0" indent="0" algn="l" rtl="0">
              <a:spcBef>
                <a:spcPts val="0"/>
              </a:spcBef>
              <a:spcAft>
                <a:spcPts val="0"/>
              </a:spcAft>
              <a:buNone/>
            </a:pPr>
            <a:r>
              <a:rPr lang="en-US"/>
              <a:t>Hi everyone, we will be studying risk of heart disease from the Framingham Heart Study. I am Ryan, </a:t>
            </a:r>
            <a:endParaRPr/>
          </a:p>
        </p:txBody>
      </p:sp>
      <p:sp>
        <p:nvSpPr>
          <p:cNvPr id="94" name="Google Shape;94;gedd2fdaca7_0_0:notes"/>
          <p:cNvSpPr txBox="1">
            <a:spLocks noGrp="1"/>
          </p:cNvSpPr>
          <p:nvPr>
            <p:ph type="sldNum" idx="12"/>
          </p:nvPr>
        </p:nvSpPr>
        <p:spPr>
          <a:xfrm>
            <a:off x="5634164" y="6513513"/>
            <a:ext cx="43098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f70eec7c26_1_671:notes"/>
          <p:cNvSpPr>
            <a:spLocks noGrp="1" noRot="1" noChangeAspect="1"/>
          </p:cNvSpPr>
          <p:nvPr>
            <p:ph type="sldImg" idx="2"/>
          </p:nvPr>
        </p:nvSpPr>
        <p:spPr>
          <a:xfrm>
            <a:off x="2686050" y="514350"/>
            <a:ext cx="4573500" cy="2571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f70eec7c26_1_671:notes"/>
          <p:cNvSpPr txBox="1">
            <a:spLocks noGrp="1"/>
          </p:cNvSpPr>
          <p:nvPr>
            <p:ph type="body" idx="1"/>
          </p:nvPr>
        </p:nvSpPr>
        <p:spPr>
          <a:xfrm>
            <a:off x="994569" y="3257550"/>
            <a:ext cx="7956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f70eec7c26_1_671:notes"/>
          <p:cNvSpPr txBox="1">
            <a:spLocks noGrp="1"/>
          </p:cNvSpPr>
          <p:nvPr>
            <p:ph type="sldNum" idx="12"/>
          </p:nvPr>
        </p:nvSpPr>
        <p:spPr>
          <a:xfrm>
            <a:off x="5634164" y="6513513"/>
            <a:ext cx="43098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f7c2e66f08_0_0:notes"/>
          <p:cNvSpPr>
            <a:spLocks noGrp="1" noRot="1" noChangeAspect="1"/>
          </p:cNvSpPr>
          <p:nvPr>
            <p:ph type="sldImg" idx="2"/>
          </p:nvPr>
        </p:nvSpPr>
        <p:spPr>
          <a:xfrm>
            <a:off x="2686050" y="514350"/>
            <a:ext cx="4573500" cy="2571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f7c2e66f08_0_0:notes"/>
          <p:cNvSpPr txBox="1">
            <a:spLocks noGrp="1"/>
          </p:cNvSpPr>
          <p:nvPr>
            <p:ph type="body" idx="1"/>
          </p:nvPr>
        </p:nvSpPr>
        <p:spPr>
          <a:xfrm>
            <a:off x="994569" y="3257550"/>
            <a:ext cx="7956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While splitting data, we did both oversampling and downsampling to both training and test dataset. To make sure the percentages of CHD_0 and CHD_1 in both datasets are around 50 percent.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Before we begin discussing the models, I want to talk about how we split the dataset. We </a:t>
            </a:r>
            <a:endParaRPr/>
          </a:p>
        </p:txBody>
      </p:sp>
      <p:sp>
        <p:nvSpPr>
          <p:cNvPr id="256" name="Google Shape;256;gf7c2e66f08_0_0:notes"/>
          <p:cNvSpPr txBox="1">
            <a:spLocks noGrp="1"/>
          </p:cNvSpPr>
          <p:nvPr>
            <p:ph type="sldNum" idx="12"/>
          </p:nvPr>
        </p:nvSpPr>
        <p:spPr>
          <a:xfrm>
            <a:off x="5634164" y="6513513"/>
            <a:ext cx="43098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f7a3d11f62_0_0:notes"/>
          <p:cNvSpPr>
            <a:spLocks noGrp="1" noRot="1" noChangeAspect="1"/>
          </p:cNvSpPr>
          <p:nvPr>
            <p:ph type="sldImg" idx="2"/>
          </p:nvPr>
        </p:nvSpPr>
        <p:spPr>
          <a:xfrm>
            <a:off x="2686050" y="514350"/>
            <a:ext cx="4573500" cy="2571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f7a3d11f62_0_0:notes"/>
          <p:cNvSpPr txBox="1">
            <a:spLocks noGrp="1"/>
          </p:cNvSpPr>
          <p:nvPr>
            <p:ph type="body" idx="1"/>
          </p:nvPr>
        </p:nvSpPr>
        <p:spPr>
          <a:xfrm>
            <a:off x="994569" y="3257550"/>
            <a:ext cx="7956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can roughly determine, by looking at the coefficients provided by lasso, which predictors are important for the linear related models. Someone that is diabetic and takes blood pressure medication has a greater risk of developing CHD.</a:t>
            </a:r>
            <a:endParaRPr/>
          </a:p>
        </p:txBody>
      </p:sp>
      <p:sp>
        <p:nvSpPr>
          <p:cNvPr id="267" name="Google Shape;267;gf7a3d11f62_0_0:notes"/>
          <p:cNvSpPr txBox="1">
            <a:spLocks noGrp="1"/>
          </p:cNvSpPr>
          <p:nvPr>
            <p:ph type="sldNum" idx="12"/>
          </p:nvPr>
        </p:nvSpPr>
        <p:spPr>
          <a:xfrm>
            <a:off x="5634164" y="6513513"/>
            <a:ext cx="43098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f7c2e66f08_0_11:notes"/>
          <p:cNvSpPr>
            <a:spLocks noGrp="1" noRot="1" noChangeAspect="1"/>
          </p:cNvSpPr>
          <p:nvPr>
            <p:ph type="sldImg" idx="2"/>
          </p:nvPr>
        </p:nvSpPr>
        <p:spPr>
          <a:xfrm>
            <a:off x="2686050" y="514350"/>
            <a:ext cx="4573500" cy="2571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f7c2e66f08_0_11:notes"/>
          <p:cNvSpPr txBox="1">
            <a:spLocks noGrp="1"/>
          </p:cNvSpPr>
          <p:nvPr>
            <p:ph type="body" idx="1"/>
          </p:nvPr>
        </p:nvSpPr>
        <p:spPr>
          <a:xfrm>
            <a:off x="994569" y="3257550"/>
            <a:ext cx="7956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Nothing important to mention</a:t>
            </a:r>
            <a:endParaRPr/>
          </a:p>
          <a:p>
            <a:pPr marL="0" lvl="0" indent="0" algn="l" rtl="0">
              <a:spcBef>
                <a:spcPts val="0"/>
              </a:spcBef>
              <a:spcAft>
                <a:spcPts val="0"/>
              </a:spcAft>
              <a:buNone/>
            </a:pPr>
            <a:r>
              <a:rPr lang="en-US"/>
              <a:t>Ridge Classification underpoerforms Lasso classification by about 1 percent</a:t>
            </a:r>
            <a:endParaRPr/>
          </a:p>
          <a:p>
            <a:pPr marL="0" lvl="0" indent="0" algn="l" rtl="0">
              <a:spcBef>
                <a:spcPts val="0"/>
              </a:spcBef>
              <a:spcAft>
                <a:spcPts val="0"/>
              </a:spcAft>
              <a:buNone/>
            </a:pPr>
            <a:endParaRPr/>
          </a:p>
        </p:txBody>
      </p:sp>
      <p:sp>
        <p:nvSpPr>
          <p:cNvPr id="278" name="Google Shape;278;gf7c2e66f08_0_11:notes"/>
          <p:cNvSpPr txBox="1">
            <a:spLocks noGrp="1"/>
          </p:cNvSpPr>
          <p:nvPr>
            <p:ph type="sldNum" idx="12"/>
          </p:nvPr>
        </p:nvSpPr>
        <p:spPr>
          <a:xfrm>
            <a:off x="5634164" y="6513513"/>
            <a:ext cx="43098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f718b46135_0_188:notes"/>
          <p:cNvSpPr>
            <a:spLocks noGrp="1" noRot="1" noChangeAspect="1"/>
          </p:cNvSpPr>
          <p:nvPr>
            <p:ph type="sldImg" idx="2"/>
          </p:nvPr>
        </p:nvSpPr>
        <p:spPr>
          <a:xfrm>
            <a:off x="2686050" y="514350"/>
            <a:ext cx="4573500" cy="2571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f718b46135_0_188:notes"/>
          <p:cNvSpPr txBox="1">
            <a:spLocks noGrp="1"/>
          </p:cNvSpPr>
          <p:nvPr>
            <p:ph type="body" idx="1"/>
          </p:nvPr>
        </p:nvSpPr>
        <p:spPr>
          <a:xfrm>
            <a:off x="994569" y="3257550"/>
            <a:ext cx="7956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For logistic classification we used backward selection.</a:t>
            </a:r>
            <a:endParaRPr/>
          </a:p>
          <a:p>
            <a:pPr marL="0" lvl="0" indent="0" algn="l" rtl="0">
              <a:spcBef>
                <a:spcPts val="0"/>
              </a:spcBef>
              <a:spcAft>
                <a:spcPts val="0"/>
              </a:spcAft>
              <a:buNone/>
            </a:pPr>
            <a:endParaRPr/>
          </a:p>
          <a:p>
            <a:pPr marL="0" lvl="0" indent="0" algn="l" rtl="0">
              <a:spcBef>
                <a:spcPts val="0"/>
              </a:spcBef>
              <a:spcAft>
                <a:spcPts val="0"/>
              </a:spcAft>
              <a:buNone/>
            </a:pPr>
            <a:r>
              <a:rPr lang="en-US"/>
              <a:t>The logistic model found that diabetic and blood pressure medication are still very correlated with one’s risk for CHD. Stroke prevalence also turns out to carry more weight in the logistic model.</a:t>
            </a:r>
            <a:endParaRPr/>
          </a:p>
        </p:txBody>
      </p:sp>
      <p:sp>
        <p:nvSpPr>
          <p:cNvPr id="289" name="Google Shape;289;gf718b46135_0_188:notes"/>
          <p:cNvSpPr txBox="1">
            <a:spLocks noGrp="1"/>
          </p:cNvSpPr>
          <p:nvPr>
            <p:ph type="sldNum" idx="12"/>
          </p:nvPr>
        </p:nvSpPr>
        <p:spPr>
          <a:xfrm>
            <a:off x="5634164" y="6513513"/>
            <a:ext cx="43098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7a3d11eea_0_14:notes"/>
          <p:cNvSpPr>
            <a:spLocks noGrp="1" noRot="1" noChangeAspect="1"/>
          </p:cNvSpPr>
          <p:nvPr>
            <p:ph type="sldImg" idx="2"/>
          </p:nvPr>
        </p:nvSpPr>
        <p:spPr>
          <a:xfrm>
            <a:off x="2686050" y="514350"/>
            <a:ext cx="4573500" cy="2571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7a3d11eea_0_14:notes"/>
          <p:cNvSpPr txBox="1">
            <a:spLocks noGrp="1"/>
          </p:cNvSpPr>
          <p:nvPr>
            <p:ph type="body" idx="1"/>
          </p:nvPr>
        </p:nvSpPr>
        <p:spPr>
          <a:xfrm>
            <a:off x="994569" y="3257550"/>
            <a:ext cx="7956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f7a3d11eea_0_14:notes"/>
          <p:cNvSpPr txBox="1">
            <a:spLocks noGrp="1"/>
          </p:cNvSpPr>
          <p:nvPr>
            <p:ph type="sldNum" idx="12"/>
          </p:nvPr>
        </p:nvSpPr>
        <p:spPr>
          <a:xfrm>
            <a:off x="5634164" y="6513513"/>
            <a:ext cx="43098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f20c9d7845_0_0:notes"/>
          <p:cNvSpPr>
            <a:spLocks noGrp="1" noRot="1" noChangeAspect="1"/>
          </p:cNvSpPr>
          <p:nvPr>
            <p:ph type="sldImg" idx="2"/>
          </p:nvPr>
        </p:nvSpPr>
        <p:spPr>
          <a:xfrm>
            <a:off x="2686050" y="514350"/>
            <a:ext cx="4573500" cy="2571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f20c9d7845_0_0:notes"/>
          <p:cNvSpPr txBox="1">
            <a:spLocks noGrp="1"/>
          </p:cNvSpPr>
          <p:nvPr>
            <p:ph type="body" idx="1"/>
          </p:nvPr>
        </p:nvSpPr>
        <p:spPr>
          <a:xfrm>
            <a:off x="994569" y="3257550"/>
            <a:ext cx="7956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f20c9d7845_0_0:notes"/>
          <p:cNvSpPr txBox="1">
            <a:spLocks noGrp="1"/>
          </p:cNvSpPr>
          <p:nvPr>
            <p:ph type="sldNum" idx="12"/>
          </p:nvPr>
        </p:nvSpPr>
        <p:spPr>
          <a:xfrm>
            <a:off x="5634164" y="6513513"/>
            <a:ext cx="43098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f718b46135_0_197:notes"/>
          <p:cNvSpPr>
            <a:spLocks noGrp="1" noRot="1" noChangeAspect="1"/>
          </p:cNvSpPr>
          <p:nvPr>
            <p:ph type="sldImg" idx="2"/>
          </p:nvPr>
        </p:nvSpPr>
        <p:spPr>
          <a:xfrm>
            <a:off x="2686050" y="514350"/>
            <a:ext cx="4573500" cy="2571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f718b46135_0_197:notes"/>
          <p:cNvSpPr txBox="1">
            <a:spLocks noGrp="1"/>
          </p:cNvSpPr>
          <p:nvPr>
            <p:ph type="body" idx="1"/>
          </p:nvPr>
        </p:nvSpPr>
        <p:spPr>
          <a:xfrm>
            <a:off x="994569" y="3257550"/>
            <a:ext cx="7956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Kaiyu</a:t>
            </a:r>
            <a:endParaRPr/>
          </a:p>
        </p:txBody>
      </p:sp>
      <p:sp>
        <p:nvSpPr>
          <p:cNvPr id="322" name="Google Shape;322;gf718b46135_0_197:notes"/>
          <p:cNvSpPr txBox="1">
            <a:spLocks noGrp="1"/>
          </p:cNvSpPr>
          <p:nvPr>
            <p:ph type="sldNum" idx="12"/>
          </p:nvPr>
        </p:nvSpPr>
        <p:spPr>
          <a:xfrm>
            <a:off x="5634164" y="6513513"/>
            <a:ext cx="43098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7a3d11eea_0_4:notes"/>
          <p:cNvSpPr>
            <a:spLocks noGrp="1" noRot="1" noChangeAspect="1"/>
          </p:cNvSpPr>
          <p:nvPr>
            <p:ph type="sldImg" idx="2"/>
          </p:nvPr>
        </p:nvSpPr>
        <p:spPr>
          <a:xfrm>
            <a:off x="2686050" y="514350"/>
            <a:ext cx="4573500" cy="2571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7a3d11eea_0_4:notes"/>
          <p:cNvSpPr txBox="1">
            <a:spLocks noGrp="1"/>
          </p:cNvSpPr>
          <p:nvPr>
            <p:ph type="body" idx="1"/>
          </p:nvPr>
        </p:nvSpPr>
        <p:spPr>
          <a:xfrm>
            <a:off x="994569" y="3257550"/>
            <a:ext cx="7956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7a3d11eea_0_4:notes"/>
          <p:cNvSpPr txBox="1">
            <a:spLocks noGrp="1"/>
          </p:cNvSpPr>
          <p:nvPr>
            <p:ph type="sldNum" idx="12"/>
          </p:nvPr>
        </p:nvSpPr>
        <p:spPr>
          <a:xfrm>
            <a:off x="5634164" y="6513513"/>
            <a:ext cx="43098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f718b46135_0_206:notes"/>
          <p:cNvSpPr>
            <a:spLocks noGrp="1" noRot="1" noChangeAspect="1"/>
          </p:cNvSpPr>
          <p:nvPr>
            <p:ph type="sldImg" idx="2"/>
          </p:nvPr>
        </p:nvSpPr>
        <p:spPr>
          <a:xfrm>
            <a:off x="2686050" y="514350"/>
            <a:ext cx="4573500" cy="2571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f718b46135_0_206:notes"/>
          <p:cNvSpPr txBox="1">
            <a:spLocks noGrp="1"/>
          </p:cNvSpPr>
          <p:nvPr>
            <p:ph type="body" idx="1"/>
          </p:nvPr>
        </p:nvSpPr>
        <p:spPr>
          <a:xfrm>
            <a:off x="994569" y="3257550"/>
            <a:ext cx="7956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Chun</a:t>
            </a:r>
            <a:endParaRPr/>
          </a:p>
          <a:p>
            <a:pPr marL="0" lvl="0" indent="0" algn="l" rtl="0">
              <a:spcBef>
                <a:spcPts val="0"/>
              </a:spcBef>
              <a:spcAft>
                <a:spcPts val="0"/>
              </a:spcAft>
              <a:buNone/>
            </a:pPr>
            <a:r>
              <a:rPr lang="en-US"/>
              <a:t>Your could talk about why the sensitivity is important.</a:t>
            </a:r>
            <a:endParaRPr/>
          </a:p>
        </p:txBody>
      </p:sp>
      <p:sp>
        <p:nvSpPr>
          <p:cNvPr id="344" name="Google Shape;344;gf718b46135_0_206:notes"/>
          <p:cNvSpPr txBox="1">
            <a:spLocks noGrp="1"/>
          </p:cNvSpPr>
          <p:nvPr>
            <p:ph type="sldNum" idx="12"/>
          </p:nvPr>
        </p:nvSpPr>
        <p:spPr>
          <a:xfrm>
            <a:off x="5634164" y="6513513"/>
            <a:ext cx="43098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f23a4b566d_2_0:notes"/>
          <p:cNvSpPr>
            <a:spLocks noGrp="1" noRot="1" noChangeAspect="1"/>
          </p:cNvSpPr>
          <p:nvPr>
            <p:ph type="sldImg" idx="2"/>
          </p:nvPr>
        </p:nvSpPr>
        <p:spPr>
          <a:xfrm>
            <a:off x="268605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f23a4b566d_2_0:notes"/>
          <p:cNvSpPr txBox="1">
            <a:spLocks noGrp="1"/>
          </p:cNvSpPr>
          <p:nvPr>
            <p:ph type="body" idx="1"/>
          </p:nvPr>
        </p:nvSpPr>
        <p:spPr>
          <a:xfrm>
            <a:off x="994569" y="3257550"/>
            <a:ext cx="79566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04" name="Google Shape;104;gf23a4b566d_2_0:notes"/>
          <p:cNvSpPr txBox="1">
            <a:spLocks noGrp="1"/>
          </p:cNvSpPr>
          <p:nvPr>
            <p:ph type="hdr" idx="3"/>
          </p:nvPr>
        </p:nvSpPr>
        <p:spPr>
          <a:xfrm>
            <a:off x="0" y="0"/>
            <a:ext cx="43098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My First Template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f718b46135_0_178:notes"/>
          <p:cNvSpPr>
            <a:spLocks noGrp="1" noRot="1" noChangeAspect="1"/>
          </p:cNvSpPr>
          <p:nvPr>
            <p:ph type="sldImg" idx="2"/>
          </p:nvPr>
        </p:nvSpPr>
        <p:spPr>
          <a:xfrm>
            <a:off x="2686050" y="514350"/>
            <a:ext cx="4573500" cy="2571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f718b46135_0_178:notes"/>
          <p:cNvSpPr txBox="1">
            <a:spLocks noGrp="1"/>
          </p:cNvSpPr>
          <p:nvPr>
            <p:ph type="body" idx="1"/>
          </p:nvPr>
        </p:nvSpPr>
        <p:spPr>
          <a:xfrm>
            <a:off x="994569" y="3257550"/>
            <a:ext cx="7956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Chun</a:t>
            </a:r>
            <a:endParaRPr/>
          </a:p>
        </p:txBody>
      </p:sp>
      <p:sp>
        <p:nvSpPr>
          <p:cNvPr id="361" name="Google Shape;361;gf718b46135_0_178:notes"/>
          <p:cNvSpPr txBox="1">
            <a:spLocks noGrp="1"/>
          </p:cNvSpPr>
          <p:nvPr>
            <p:ph type="sldNum" idx="12"/>
          </p:nvPr>
        </p:nvSpPr>
        <p:spPr>
          <a:xfrm>
            <a:off x="5634164" y="6513513"/>
            <a:ext cx="43098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f718b46135_0_214:notes"/>
          <p:cNvSpPr>
            <a:spLocks noGrp="1" noRot="1" noChangeAspect="1"/>
          </p:cNvSpPr>
          <p:nvPr>
            <p:ph type="sldImg" idx="2"/>
          </p:nvPr>
        </p:nvSpPr>
        <p:spPr>
          <a:xfrm>
            <a:off x="2686050" y="514350"/>
            <a:ext cx="4573500" cy="2571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f718b46135_0_214:notes"/>
          <p:cNvSpPr txBox="1">
            <a:spLocks noGrp="1"/>
          </p:cNvSpPr>
          <p:nvPr>
            <p:ph type="body" idx="1"/>
          </p:nvPr>
        </p:nvSpPr>
        <p:spPr>
          <a:xfrm>
            <a:off x="994569" y="3257550"/>
            <a:ext cx="7956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f718b46135_0_214:notes"/>
          <p:cNvSpPr txBox="1">
            <a:spLocks noGrp="1"/>
          </p:cNvSpPr>
          <p:nvPr>
            <p:ph type="sldNum" idx="12"/>
          </p:nvPr>
        </p:nvSpPr>
        <p:spPr>
          <a:xfrm>
            <a:off x="5634164" y="6513513"/>
            <a:ext cx="43098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f7c2e66f08_10_0:notes"/>
          <p:cNvSpPr>
            <a:spLocks noGrp="1" noRot="1" noChangeAspect="1"/>
          </p:cNvSpPr>
          <p:nvPr>
            <p:ph type="sldImg" idx="2"/>
          </p:nvPr>
        </p:nvSpPr>
        <p:spPr>
          <a:xfrm>
            <a:off x="2686050" y="514350"/>
            <a:ext cx="4573500" cy="2571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f7c2e66f08_10_0:notes"/>
          <p:cNvSpPr txBox="1">
            <a:spLocks noGrp="1"/>
          </p:cNvSpPr>
          <p:nvPr>
            <p:ph type="body" idx="1"/>
          </p:nvPr>
        </p:nvSpPr>
        <p:spPr>
          <a:xfrm>
            <a:off x="994569" y="3257550"/>
            <a:ext cx="7956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kaiyu</a:t>
            </a:r>
            <a:endParaRPr/>
          </a:p>
        </p:txBody>
      </p:sp>
      <p:sp>
        <p:nvSpPr>
          <p:cNvPr id="379" name="Google Shape;379;gf7c2e66f08_10_0:notes"/>
          <p:cNvSpPr txBox="1">
            <a:spLocks noGrp="1"/>
          </p:cNvSpPr>
          <p:nvPr>
            <p:ph type="sldNum" idx="12"/>
          </p:nvPr>
        </p:nvSpPr>
        <p:spPr>
          <a:xfrm>
            <a:off x="5634164" y="6513513"/>
            <a:ext cx="43098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a:spLocks noGrp="1" noRot="1" noChangeAspect="1"/>
          </p:cNvSpPr>
          <p:nvPr>
            <p:ph type="sldImg" idx="2"/>
          </p:nvPr>
        </p:nvSpPr>
        <p:spPr>
          <a:xfrm>
            <a:off x="2686050" y="514350"/>
            <a:ext cx="4573500" cy="257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3:notes"/>
          <p:cNvSpPr txBox="1">
            <a:spLocks noGrp="1"/>
          </p:cNvSpPr>
          <p:nvPr>
            <p:ph type="body" idx="1"/>
          </p:nvPr>
        </p:nvSpPr>
        <p:spPr>
          <a:xfrm>
            <a:off x="994569" y="3257550"/>
            <a:ext cx="7956600" cy="308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ctr" rtl="0">
              <a:spcBef>
                <a:spcPts val="0"/>
              </a:spcBef>
              <a:spcAft>
                <a:spcPts val="0"/>
              </a:spcAft>
              <a:buClr>
                <a:schemeClr val="dk1"/>
              </a:buClr>
              <a:buSzPts val="1200"/>
              <a:buFont typeface="Arial"/>
              <a:buNone/>
            </a:pPr>
            <a:r>
              <a:rPr lang="en-US" sz="1700" b="1">
                <a:solidFill>
                  <a:srgbClr val="7F7F7F"/>
                </a:solidFill>
              </a:rPr>
              <a:t>We are hoping to build a model that predicts a person’s risk of  coronary heart disease</a:t>
            </a:r>
            <a:endParaRPr sz="1700" b="1">
              <a:solidFill>
                <a:srgbClr val="7F7F7F"/>
              </a:solidFill>
            </a:endParaRPr>
          </a:p>
          <a:p>
            <a:pPr marL="0" lvl="0" indent="0" algn="ctr" rtl="0">
              <a:spcBef>
                <a:spcPts val="0"/>
              </a:spcBef>
              <a:spcAft>
                <a:spcPts val="0"/>
              </a:spcAft>
              <a:buClr>
                <a:schemeClr val="dk1"/>
              </a:buClr>
              <a:buSzPts val="1200"/>
              <a:buFont typeface="Arial"/>
              <a:buNone/>
            </a:pPr>
            <a:endParaRPr sz="1200" b="1">
              <a:solidFill>
                <a:srgbClr val="7F7F7F"/>
              </a:solidFill>
            </a:endParaRPr>
          </a:p>
          <a:p>
            <a:pPr marL="0" lvl="0" indent="0" algn="ctr" rtl="0">
              <a:spcBef>
                <a:spcPts val="0"/>
              </a:spcBef>
              <a:spcAft>
                <a:spcPts val="0"/>
              </a:spcAft>
              <a:buClr>
                <a:schemeClr val="dk1"/>
              </a:buClr>
              <a:buSzPts val="1400"/>
              <a:buFont typeface="Arial"/>
              <a:buNone/>
            </a:pPr>
            <a:r>
              <a:rPr lang="en-US" sz="1600" b="1">
                <a:solidFill>
                  <a:srgbClr val="7F7F7F"/>
                </a:solidFill>
              </a:rPr>
              <a:t>Why should you care?</a:t>
            </a:r>
            <a:endParaRPr sz="1600" b="1">
              <a:solidFill>
                <a:srgbClr val="7F7F7F"/>
              </a:solidFill>
            </a:endParaRPr>
          </a:p>
          <a:p>
            <a:pPr marL="0" lvl="0" indent="0" algn="l" rtl="0">
              <a:lnSpc>
                <a:spcPct val="100000"/>
              </a:lnSpc>
              <a:spcBef>
                <a:spcPts val="0"/>
              </a:spcBef>
              <a:spcAft>
                <a:spcPts val="0"/>
              </a:spcAft>
              <a:buSzPts val="1400"/>
              <a:buNone/>
            </a:pPr>
            <a:endParaRPr/>
          </a:p>
        </p:txBody>
      </p:sp>
      <p:sp>
        <p:nvSpPr>
          <p:cNvPr id="128" name="Google Shape;128;p3:notes"/>
          <p:cNvSpPr txBox="1">
            <a:spLocks noGrp="1"/>
          </p:cNvSpPr>
          <p:nvPr>
            <p:ph type="hdr" idx="3"/>
          </p:nvPr>
        </p:nvSpPr>
        <p:spPr>
          <a:xfrm>
            <a:off x="0" y="0"/>
            <a:ext cx="43098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My First Template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f7c2e66f08_5_19:notes"/>
          <p:cNvSpPr>
            <a:spLocks noGrp="1" noRot="1" noChangeAspect="1"/>
          </p:cNvSpPr>
          <p:nvPr>
            <p:ph type="sldImg" idx="2"/>
          </p:nvPr>
        </p:nvSpPr>
        <p:spPr>
          <a:xfrm>
            <a:off x="2686050" y="514350"/>
            <a:ext cx="4573500" cy="257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f7c2e66f08_5_19:notes"/>
          <p:cNvSpPr txBox="1">
            <a:spLocks noGrp="1"/>
          </p:cNvSpPr>
          <p:nvPr>
            <p:ph type="body" idx="1"/>
          </p:nvPr>
        </p:nvSpPr>
        <p:spPr>
          <a:xfrm>
            <a:off x="994569" y="3257550"/>
            <a:ext cx="79566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gf7c2e66f08_5_19:notes"/>
          <p:cNvSpPr txBox="1">
            <a:spLocks noGrp="1"/>
          </p:cNvSpPr>
          <p:nvPr>
            <p:ph type="hdr" idx="3"/>
          </p:nvPr>
        </p:nvSpPr>
        <p:spPr>
          <a:xfrm>
            <a:off x="0" y="0"/>
            <a:ext cx="43098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My First Template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f0dc119fdd_0_4:notes"/>
          <p:cNvSpPr>
            <a:spLocks noGrp="1" noRot="1" noChangeAspect="1"/>
          </p:cNvSpPr>
          <p:nvPr>
            <p:ph type="sldImg" idx="2"/>
          </p:nvPr>
        </p:nvSpPr>
        <p:spPr>
          <a:xfrm>
            <a:off x="2686050" y="514350"/>
            <a:ext cx="4573500" cy="257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f0dc119fdd_0_4:notes"/>
          <p:cNvSpPr txBox="1">
            <a:spLocks noGrp="1"/>
          </p:cNvSpPr>
          <p:nvPr>
            <p:ph type="body" idx="1"/>
          </p:nvPr>
        </p:nvSpPr>
        <p:spPr>
          <a:xfrm>
            <a:off x="994569" y="3257550"/>
            <a:ext cx="79566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gf0dc119fdd_0_4:notes"/>
          <p:cNvSpPr txBox="1">
            <a:spLocks noGrp="1"/>
          </p:cNvSpPr>
          <p:nvPr>
            <p:ph type="hdr" idx="3"/>
          </p:nvPr>
        </p:nvSpPr>
        <p:spPr>
          <a:xfrm>
            <a:off x="0" y="0"/>
            <a:ext cx="43098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My First Template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f718b46135_0_51:notes"/>
          <p:cNvSpPr>
            <a:spLocks noGrp="1" noRot="1" noChangeAspect="1"/>
          </p:cNvSpPr>
          <p:nvPr>
            <p:ph type="sldImg" idx="2"/>
          </p:nvPr>
        </p:nvSpPr>
        <p:spPr>
          <a:xfrm>
            <a:off x="2686050" y="514350"/>
            <a:ext cx="4573500" cy="2571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f718b46135_0_51:notes"/>
          <p:cNvSpPr txBox="1">
            <a:spLocks noGrp="1"/>
          </p:cNvSpPr>
          <p:nvPr>
            <p:ph type="body" idx="1"/>
          </p:nvPr>
        </p:nvSpPr>
        <p:spPr>
          <a:xfrm>
            <a:off x="994569" y="3257550"/>
            <a:ext cx="7956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Say conclusions/insights</a:t>
            </a:r>
            <a:endParaRPr/>
          </a:p>
        </p:txBody>
      </p:sp>
      <p:sp>
        <p:nvSpPr>
          <p:cNvPr id="184" name="Google Shape;184;gf718b46135_0_51:notes"/>
          <p:cNvSpPr txBox="1">
            <a:spLocks noGrp="1"/>
          </p:cNvSpPr>
          <p:nvPr>
            <p:ph type="sldNum" idx="12"/>
          </p:nvPr>
        </p:nvSpPr>
        <p:spPr>
          <a:xfrm>
            <a:off x="5634164" y="6513513"/>
            <a:ext cx="43098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f718b46135_0_156:notes"/>
          <p:cNvSpPr>
            <a:spLocks noGrp="1" noRot="1" noChangeAspect="1"/>
          </p:cNvSpPr>
          <p:nvPr>
            <p:ph type="sldImg" idx="2"/>
          </p:nvPr>
        </p:nvSpPr>
        <p:spPr>
          <a:xfrm>
            <a:off x="2686050" y="514350"/>
            <a:ext cx="4573500" cy="2571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f718b46135_0_156:notes"/>
          <p:cNvSpPr txBox="1">
            <a:spLocks noGrp="1"/>
          </p:cNvSpPr>
          <p:nvPr>
            <p:ph type="body" idx="1"/>
          </p:nvPr>
        </p:nvSpPr>
        <p:spPr>
          <a:xfrm>
            <a:off x="994569" y="3257550"/>
            <a:ext cx="7956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Say conclusions/insights</a:t>
            </a:r>
            <a:endParaRPr/>
          </a:p>
        </p:txBody>
      </p:sp>
      <p:sp>
        <p:nvSpPr>
          <p:cNvPr id="199" name="Google Shape;199;gf718b46135_0_156:notes"/>
          <p:cNvSpPr txBox="1">
            <a:spLocks noGrp="1"/>
          </p:cNvSpPr>
          <p:nvPr>
            <p:ph type="sldNum" idx="12"/>
          </p:nvPr>
        </p:nvSpPr>
        <p:spPr>
          <a:xfrm>
            <a:off x="5634164" y="6513513"/>
            <a:ext cx="43098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f718b46135_0_167:notes"/>
          <p:cNvSpPr>
            <a:spLocks noGrp="1" noRot="1" noChangeAspect="1"/>
          </p:cNvSpPr>
          <p:nvPr>
            <p:ph type="sldImg" idx="2"/>
          </p:nvPr>
        </p:nvSpPr>
        <p:spPr>
          <a:xfrm>
            <a:off x="2686050" y="514350"/>
            <a:ext cx="4573500" cy="2571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f718b46135_0_167:notes"/>
          <p:cNvSpPr txBox="1">
            <a:spLocks noGrp="1"/>
          </p:cNvSpPr>
          <p:nvPr>
            <p:ph type="body" idx="1"/>
          </p:nvPr>
        </p:nvSpPr>
        <p:spPr>
          <a:xfrm>
            <a:off x="994569" y="3257550"/>
            <a:ext cx="7956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Say conclusions/insights</a:t>
            </a:r>
            <a:endParaRPr/>
          </a:p>
        </p:txBody>
      </p:sp>
      <p:sp>
        <p:nvSpPr>
          <p:cNvPr id="214" name="Google Shape;214;gf718b46135_0_167:notes"/>
          <p:cNvSpPr txBox="1">
            <a:spLocks noGrp="1"/>
          </p:cNvSpPr>
          <p:nvPr>
            <p:ph type="sldNum" idx="12"/>
          </p:nvPr>
        </p:nvSpPr>
        <p:spPr>
          <a:xfrm>
            <a:off x="5634164" y="6513513"/>
            <a:ext cx="43098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f70eec7c26_1_651:notes"/>
          <p:cNvSpPr>
            <a:spLocks noGrp="1" noRot="1" noChangeAspect="1"/>
          </p:cNvSpPr>
          <p:nvPr>
            <p:ph type="sldImg" idx="2"/>
          </p:nvPr>
        </p:nvSpPr>
        <p:spPr>
          <a:xfrm>
            <a:off x="2686050" y="514350"/>
            <a:ext cx="4573500" cy="2571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f70eec7c26_1_651:notes"/>
          <p:cNvSpPr txBox="1">
            <a:spLocks noGrp="1"/>
          </p:cNvSpPr>
          <p:nvPr>
            <p:ph type="body" idx="1"/>
          </p:nvPr>
        </p:nvSpPr>
        <p:spPr>
          <a:xfrm>
            <a:off x="994569" y="3257550"/>
            <a:ext cx="7956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Say conclusions/insights</a:t>
            </a:r>
            <a:endParaRPr/>
          </a:p>
        </p:txBody>
      </p:sp>
      <p:sp>
        <p:nvSpPr>
          <p:cNvPr id="229" name="Google Shape;229;gf70eec7c26_1_651:notes"/>
          <p:cNvSpPr txBox="1">
            <a:spLocks noGrp="1"/>
          </p:cNvSpPr>
          <p:nvPr>
            <p:ph type="sldNum" idx="12"/>
          </p:nvPr>
        </p:nvSpPr>
        <p:spPr>
          <a:xfrm>
            <a:off x="5634164" y="6513513"/>
            <a:ext cx="43098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f718b46135_0_7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gf718b46135_0_7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gf718b46135_0_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gf718b46135_0_109"/>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gf718b46135_0_10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1" name="Google Shape;51;gf718b46135_0_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gf718b46135_0_1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ullPic">
  <p:cSld name="FullPic">
    <p:spTree>
      <p:nvGrpSpPr>
        <p:cNvPr id="1" name="Shape 54"/>
        <p:cNvGrpSpPr/>
        <p:nvPr/>
      </p:nvGrpSpPr>
      <p:grpSpPr>
        <a:xfrm>
          <a:off x="0" y="0"/>
          <a:ext cx="0" cy="0"/>
          <a:chOff x="0" y="0"/>
          <a:chExt cx="0" cy="0"/>
        </a:xfrm>
      </p:grpSpPr>
      <p:sp>
        <p:nvSpPr>
          <p:cNvPr id="55" name="Google Shape;55;gf718b46135_0_115"/>
          <p:cNvSpPr>
            <a:spLocks noGrp="1"/>
          </p:cNvSpPr>
          <p:nvPr>
            <p:ph type="pic" idx="2"/>
          </p:nvPr>
        </p:nvSpPr>
        <p:spPr>
          <a:xfrm>
            <a:off x="0" y="0"/>
            <a:ext cx="9144000" cy="5143500"/>
          </a:xfrm>
          <a:prstGeom prst="rect">
            <a:avLst/>
          </a:prstGeom>
          <a:noFill/>
          <a:ln>
            <a:noFill/>
          </a:ln>
        </p:spPr>
      </p:sp>
      <p:sp>
        <p:nvSpPr>
          <p:cNvPr id="56" name="Google Shape;56;gf718b46135_0_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
        <p:cNvGrpSpPr/>
        <p:nvPr/>
      </p:nvGrpSpPr>
      <p:grpSpPr>
        <a:xfrm>
          <a:off x="0" y="0"/>
          <a:ext cx="0" cy="0"/>
          <a:chOff x="0" y="0"/>
          <a:chExt cx="0" cy="0"/>
        </a:xfrm>
      </p:grpSpPr>
      <p:sp>
        <p:nvSpPr>
          <p:cNvPr id="58" name="Google Shape;58;gf718b46135_0_117"/>
          <p:cNvSpPr txBox="1">
            <a:spLocks noGrp="1"/>
          </p:cNvSpPr>
          <p:nvPr>
            <p:ph type="title"/>
          </p:nvPr>
        </p:nvSpPr>
        <p:spPr>
          <a:xfrm>
            <a:off x="612648" y="171450"/>
            <a:ext cx="8153400" cy="7431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rgbClr val="0C0C0C"/>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gf718b46135_0_117"/>
          <p:cNvSpPr txBox="1">
            <a:spLocks noGrp="1"/>
          </p:cNvSpPr>
          <p:nvPr>
            <p:ph type="ftr" idx="11"/>
          </p:nvPr>
        </p:nvSpPr>
        <p:spPr>
          <a:xfrm>
            <a:off x="609600" y="4686154"/>
            <a:ext cx="6993000" cy="2739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solidFill>
                  <a:srgbClr val="7F7F7F"/>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gf718b46135_0_117"/>
          <p:cNvSpPr txBox="1">
            <a:spLocks noGrp="1"/>
          </p:cNvSpPr>
          <p:nvPr>
            <p:ph type="sldNum" idx="12"/>
          </p:nvPr>
        </p:nvSpPr>
        <p:spPr>
          <a:xfrm>
            <a:off x="8232648" y="4694138"/>
            <a:ext cx="533400" cy="266100"/>
          </a:xfrm>
          <a:prstGeom prst="rect">
            <a:avLst/>
          </a:prstGeom>
          <a:noFill/>
          <a:ln>
            <a:noFill/>
          </a:ln>
        </p:spPr>
        <p:txBody>
          <a:bodyPr spcFirstLastPara="1" wrap="square" lIns="91425" tIns="45700" rIns="91425" bIns="45700" anchor="t" anchorCtr="0">
            <a:normAutofit fontScale="77500" lnSpcReduction="20000"/>
          </a:bodyPr>
          <a:lstStyle>
            <a:lvl1pPr marL="0" lvl="0" indent="0" algn="l" rtl="0">
              <a:spcBef>
                <a:spcPts val="0"/>
              </a:spcBef>
              <a:buNone/>
              <a:defRPr sz="1800" b="0" i="0" u="none" strike="noStrike" cap="none">
                <a:solidFill>
                  <a:srgbClr val="7F7F7F"/>
                </a:solidFill>
                <a:latin typeface="Garamond"/>
                <a:ea typeface="Garamond"/>
                <a:cs typeface="Garamond"/>
                <a:sym typeface="Garamond"/>
              </a:defRPr>
            </a:lvl1pPr>
            <a:lvl2pPr marL="0" lvl="1" indent="0" algn="l" rtl="0">
              <a:spcBef>
                <a:spcPts val="0"/>
              </a:spcBef>
              <a:buNone/>
              <a:defRPr sz="1800" b="0" i="0" u="none" strike="noStrike" cap="none">
                <a:solidFill>
                  <a:srgbClr val="7F7F7F"/>
                </a:solidFill>
                <a:latin typeface="Garamond"/>
                <a:ea typeface="Garamond"/>
                <a:cs typeface="Garamond"/>
                <a:sym typeface="Garamond"/>
              </a:defRPr>
            </a:lvl2pPr>
            <a:lvl3pPr marL="0" lvl="2" indent="0" algn="l" rtl="0">
              <a:spcBef>
                <a:spcPts val="0"/>
              </a:spcBef>
              <a:buNone/>
              <a:defRPr sz="1800" b="0" i="0" u="none" strike="noStrike" cap="none">
                <a:solidFill>
                  <a:srgbClr val="7F7F7F"/>
                </a:solidFill>
                <a:latin typeface="Garamond"/>
                <a:ea typeface="Garamond"/>
                <a:cs typeface="Garamond"/>
                <a:sym typeface="Garamond"/>
              </a:defRPr>
            </a:lvl3pPr>
            <a:lvl4pPr marL="0" lvl="3" indent="0" algn="l" rtl="0">
              <a:spcBef>
                <a:spcPts val="0"/>
              </a:spcBef>
              <a:buNone/>
              <a:defRPr sz="1800" b="0" i="0" u="none" strike="noStrike" cap="none">
                <a:solidFill>
                  <a:srgbClr val="7F7F7F"/>
                </a:solidFill>
                <a:latin typeface="Garamond"/>
                <a:ea typeface="Garamond"/>
                <a:cs typeface="Garamond"/>
                <a:sym typeface="Garamond"/>
              </a:defRPr>
            </a:lvl4pPr>
            <a:lvl5pPr marL="0" lvl="4" indent="0" algn="l" rtl="0">
              <a:spcBef>
                <a:spcPts val="0"/>
              </a:spcBef>
              <a:buNone/>
              <a:defRPr sz="1800" b="0" i="0" u="none" strike="noStrike" cap="none">
                <a:solidFill>
                  <a:srgbClr val="7F7F7F"/>
                </a:solidFill>
                <a:latin typeface="Garamond"/>
                <a:ea typeface="Garamond"/>
                <a:cs typeface="Garamond"/>
                <a:sym typeface="Garamond"/>
              </a:defRPr>
            </a:lvl5pPr>
            <a:lvl6pPr marL="0" lvl="5" indent="0" algn="l" rtl="0">
              <a:spcBef>
                <a:spcPts val="0"/>
              </a:spcBef>
              <a:buNone/>
              <a:defRPr sz="1800" b="0" i="0" u="none" strike="noStrike" cap="none">
                <a:solidFill>
                  <a:srgbClr val="7F7F7F"/>
                </a:solidFill>
                <a:latin typeface="Garamond"/>
                <a:ea typeface="Garamond"/>
                <a:cs typeface="Garamond"/>
                <a:sym typeface="Garamond"/>
              </a:defRPr>
            </a:lvl6pPr>
            <a:lvl7pPr marL="0" lvl="6" indent="0" algn="l" rtl="0">
              <a:spcBef>
                <a:spcPts val="0"/>
              </a:spcBef>
              <a:buNone/>
              <a:defRPr sz="1800" b="0" i="0" u="none" strike="noStrike" cap="none">
                <a:solidFill>
                  <a:srgbClr val="7F7F7F"/>
                </a:solidFill>
                <a:latin typeface="Garamond"/>
                <a:ea typeface="Garamond"/>
                <a:cs typeface="Garamond"/>
                <a:sym typeface="Garamond"/>
              </a:defRPr>
            </a:lvl7pPr>
            <a:lvl8pPr marL="0" lvl="7" indent="0" algn="l" rtl="0">
              <a:spcBef>
                <a:spcPts val="0"/>
              </a:spcBef>
              <a:buNone/>
              <a:defRPr sz="1800" b="0" i="0" u="none" strike="noStrike" cap="none">
                <a:solidFill>
                  <a:srgbClr val="7F7F7F"/>
                </a:solidFill>
                <a:latin typeface="Garamond"/>
                <a:ea typeface="Garamond"/>
                <a:cs typeface="Garamond"/>
                <a:sym typeface="Garamond"/>
              </a:defRPr>
            </a:lvl8pPr>
            <a:lvl9pPr marL="0" lvl="8" indent="0" algn="l" rtl="0">
              <a:spcBef>
                <a:spcPts val="0"/>
              </a:spcBef>
              <a:buNone/>
              <a:defRPr sz="1800" b="0" i="0" u="none" strike="noStrike" cap="none">
                <a:solidFill>
                  <a:srgbClr val="7F7F7F"/>
                </a:solidFill>
                <a:latin typeface="Garamond"/>
                <a:ea typeface="Garamond"/>
                <a:cs typeface="Garamond"/>
                <a:sym typeface="Garamond"/>
              </a:defRPr>
            </a:lvl9pPr>
          </a:lstStyle>
          <a:p>
            <a:pPr marL="0" lvl="0" indent="0" algn="l" rtl="0">
              <a:spcBef>
                <a:spcPts val="0"/>
              </a:spcBef>
              <a:spcAft>
                <a:spcPts val="0"/>
              </a:spcAft>
              <a:buNone/>
            </a:pPr>
            <a:fld id="{00000000-1234-1234-1234-123412341234}" type="slidenum">
              <a:rPr lang="en-US"/>
              <a:t>‹#›</a:t>
            </a:fld>
            <a:endParaRPr/>
          </a:p>
        </p:txBody>
      </p:sp>
      <p:sp>
        <p:nvSpPr>
          <p:cNvPr id="61" name="Google Shape;61;gf718b46135_0_117"/>
          <p:cNvSpPr txBox="1">
            <a:spLocks noGrp="1"/>
          </p:cNvSpPr>
          <p:nvPr>
            <p:ph type="body" idx="1"/>
          </p:nvPr>
        </p:nvSpPr>
        <p:spPr>
          <a:xfrm>
            <a:off x="612648" y="1200150"/>
            <a:ext cx="8153400" cy="3372000"/>
          </a:xfrm>
          <a:prstGeom prst="rect">
            <a:avLst/>
          </a:prstGeom>
          <a:noFill/>
          <a:ln>
            <a:noFill/>
          </a:ln>
        </p:spPr>
        <p:txBody>
          <a:bodyPr spcFirstLastPara="1" wrap="square" lIns="91425" tIns="45700" rIns="91425" bIns="45700" anchor="t" anchorCtr="0">
            <a:normAutofit/>
          </a:bodyPr>
          <a:lstStyle>
            <a:lvl1pPr marL="457200" lvl="0" indent="-308610" algn="l" rtl="0">
              <a:spcBef>
                <a:spcPts val="700"/>
              </a:spcBef>
              <a:spcAft>
                <a:spcPts val="0"/>
              </a:spcAft>
              <a:buSzPts val="1260"/>
              <a:buChar char="●"/>
              <a:defRPr/>
            </a:lvl1pPr>
            <a:lvl2pPr marL="914400" lvl="1" indent="-308610" algn="l" rtl="0">
              <a:spcBef>
                <a:spcPts val="1200"/>
              </a:spcBef>
              <a:spcAft>
                <a:spcPts val="0"/>
              </a:spcAft>
              <a:buSzPts val="1260"/>
              <a:buChar char="○"/>
              <a:defRPr/>
            </a:lvl2pPr>
            <a:lvl3pPr marL="1371600" lvl="2" indent="-308610" algn="l" rtl="0">
              <a:spcBef>
                <a:spcPts val="1200"/>
              </a:spcBef>
              <a:spcAft>
                <a:spcPts val="0"/>
              </a:spcAft>
              <a:buSzPts val="1260"/>
              <a:buChar char="■"/>
              <a:defRPr/>
            </a:lvl3pPr>
            <a:lvl4pPr marL="1828800" lvl="3" indent="-314325" algn="l" rtl="0">
              <a:spcBef>
                <a:spcPts val="1200"/>
              </a:spcBef>
              <a:spcAft>
                <a:spcPts val="0"/>
              </a:spcAft>
              <a:buSzPts val="1350"/>
              <a:buChar char="●"/>
              <a:defRPr/>
            </a:lvl4pPr>
            <a:lvl5pPr marL="2286000" lvl="4" indent="-302895" algn="l" rtl="0">
              <a:spcBef>
                <a:spcPts val="1200"/>
              </a:spcBef>
              <a:spcAft>
                <a:spcPts val="0"/>
              </a:spcAft>
              <a:buSzPts val="1170"/>
              <a:buChar char="○"/>
              <a:defRPr/>
            </a:lvl5pPr>
            <a:lvl6pPr marL="2743200" lvl="5" indent="-342900" algn="l" rtl="0">
              <a:spcBef>
                <a:spcPts val="1200"/>
              </a:spcBef>
              <a:spcAft>
                <a:spcPts val="0"/>
              </a:spcAft>
              <a:buSzPts val="1800"/>
              <a:buChar char="■"/>
              <a:defRPr/>
            </a:lvl6pPr>
            <a:lvl7pPr marL="3200400" lvl="6" indent="-342900" algn="l" rtl="0">
              <a:spcBef>
                <a:spcPts val="1200"/>
              </a:spcBef>
              <a:spcAft>
                <a:spcPts val="0"/>
              </a:spcAft>
              <a:buSzPts val="1800"/>
              <a:buChar char="●"/>
              <a:defRPr/>
            </a:lvl7pPr>
            <a:lvl8pPr marL="3657600" lvl="7" indent="-342900" algn="l" rtl="0">
              <a:spcBef>
                <a:spcPts val="1200"/>
              </a:spcBef>
              <a:spcAft>
                <a:spcPts val="0"/>
              </a:spcAft>
              <a:buSzPts val="1800"/>
              <a:buChar char="○"/>
              <a:defRPr/>
            </a:lvl8pPr>
            <a:lvl9pPr marL="4114800" lvl="8" indent="-342900" algn="l" rtl="0">
              <a:spcBef>
                <a:spcPts val="1200"/>
              </a:spcBef>
              <a:spcAft>
                <a:spcPts val="120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eam01">
  <p:cSld name="Team01">
    <p:spTree>
      <p:nvGrpSpPr>
        <p:cNvPr id="1" name="Shape 62"/>
        <p:cNvGrpSpPr/>
        <p:nvPr/>
      </p:nvGrpSpPr>
      <p:grpSpPr>
        <a:xfrm>
          <a:off x="0" y="0"/>
          <a:ext cx="0" cy="0"/>
          <a:chOff x="0" y="0"/>
          <a:chExt cx="0" cy="0"/>
        </a:xfrm>
      </p:grpSpPr>
      <p:sp>
        <p:nvSpPr>
          <p:cNvPr id="63" name="Google Shape;63;gf718b46135_0_122"/>
          <p:cNvSpPr txBox="1">
            <a:spLocks noGrp="1"/>
          </p:cNvSpPr>
          <p:nvPr>
            <p:ph type="body" idx="1"/>
          </p:nvPr>
        </p:nvSpPr>
        <p:spPr>
          <a:xfrm>
            <a:off x="867991" y="3001502"/>
            <a:ext cx="1421400" cy="381600"/>
          </a:xfrm>
          <a:prstGeom prst="rect">
            <a:avLst/>
          </a:prstGeom>
          <a:noFill/>
          <a:ln>
            <a:noFill/>
          </a:ln>
        </p:spPr>
        <p:txBody>
          <a:bodyPr spcFirstLastPara="1" wrap="square" lIns="0" tIns="0" rIns="0" bIns="0" anchor="t" anchorCtr="0">
            <a:noAutofit/>
          </a:bodyPr>
          <a:lstStyle>
            <a:lvl1pPr marL="457200" marR="0" lvl="0" indent="-228600" algn="ctr" rtl="0">
              <a:lnSpc>
                <a:spcPct val="100000"/>
              </a:lnSpc>
              <a:spcBef>
                <a:spcPts val="220"/>
              </a:spcBef>
              <a:spcAft>
                <a:spcPts val="0"/>
              </a:spcAft>
              <a:buClr>
                <a:schemeClr val="accent1"/>
              </a:buClr>
              <a:buSzPts val="1100"/>
              <a:buFont typeface="Arial"/>
              <a:buNone/>
              <a:defRPr sz="1100" b="1" i="0" u="none" strike="noStrike" cap="none">
                <a:solidFill>
                  <a:schemeClr val="accent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4" name="Google Shape;64;gf718b46135_0_122"/>
          <p:cNvSpPr>
            <a:spLocks noGrp="1"/>
          </p:cNvSpPr>
          <p:nvPr>
            <p:ph type="pic" idx="2"/>
          </p:nvPr>
        </p:nvSpPr>
        <p:spPr>
          <a:xfrm>
            <a:off x="867991" y="1472626"/>
            <a:ext cx="1421400" cy="1421100"/>
          </a:xfrm>
          <a:prstGeom prst="ellipse">
            <a:avLst/>
          </a:prstGeom>
          <a:noFill/>
          <a:ln w="28575" cap="flat" cmpd="sng">
            <a:solidFill>
              <a:schemeClr val="accent1"/>
            </a:solidFill>
            <a:prstDash val="solid"/>
            <a:round/>
            <a:headEnd type="none" w="sm" len="sm"/>
            <a:tailEnd type="none" w="sm" len="sm"/>
          </a:ln>
        </p:spPr>
      </p:sp>
      <p:sp>
        <p:nvSpPr>
          <p:cNvPr id="65" name="Google Shape;65;gf718b46135_0_122"/>
          <p:cNvSpPr txBox="1">
            <a:spLocks noGrp="1"/>
          </p:cNvSpPr>
          <p:nvPr>
            <p:ph type="body" idx="3"/>
          </p:nvPr>
        </p:nvSpPr>
        <p:spPr>
          <a:xfrm>
            <a:off x="727168" y="3414419"/>
            <a:ext cx="1703100" cy="923400"/>
          </a:xfrm>
          <a:prstGeom prst="rect">
            <a:avLst/>
          </a:prstGeom>
          <a:noFill/>
          <a:ln>
            <a:noFill/>
          </a:ln>
        </p:spPr>
        <p:txBody>
          <a:bodyPr spcFirstLastPara="1" wrap="square" lIns="0" tIns="0" rIns="0" bIns="0" anchor="t" anchorCtr="0">
            <a:noAutofit/>
          </a:bodyPr>
          <a:lstStyle>
            <a:lvl1pPr marL="457200" marR="0" lvl="0" indent="-228600" algn="ctr" rtl="0">
              <a:lnSpc>
                <a:spcPct val="100000"/>
              </a:lnSpc>
              <a:spcBef>
                <a:spcPts val="220"/>
              </a:spcBef>
              <a:spcAft>
                <a:spcPts val="0"/>
              </a:spcAft>
              <a:buClr>
                <a:srgbClr val="7F7F7F"/>
              </a:buClr>
              <a:buSzPts val="1100"/>
              <a:buFont typeface="Arial"/>
              <a:buNone/>
              <a:defRPr sz="1100" b="0" i="0" u="none" strike="noStrike" cap="none">
                <a:solidFill>
                  <a:srgbClr val="7F7F7F"/>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6" name="Google Shape;66;gf718b46135_0_122"/>
          <p:cNvSpPr txBox="1">
            <a:spLocks noGrp="1"/>
          </p:cNvSpPr>
          <p:nvPr>
            <p:ph type="body" idx="4"/>
          </p:nvPr>
        </p:nvSpPr>
        <p:spPr>
          <a:xfrm>
            <a:off x="2822643" y="3001502"/>
            <a:ext cx="1421400" cy="381600"/>
          </a:xfrm>
          <a:prstGeom prst="rect">
            <a:avLst/>
          </a:prstGeom>
          <a:noFill/>
          <a:ln>
            <a:noFill/>
          </a:ln>
        </p:spPr>
        <p:txBody>
          <a:bodyPr spcFirstLastPara="1" wrap="square" lIns="0" tIns="0" rIns="0" bIns="0" anchor="t" anchorCtr="0">
            <a:noAutofit/>
          </a:bodyPr>
          <a:lstStyle>
            <a:lvl1pPr marL="457200" marR="0" lvl="0" indent="-228600" algn="ctr" rtl="0">
              <a:lnSpc>
                <a:spcPct val="100000"/>
              </a:lnSpc>
              <a:spcBef>
                <a:spcPts val="220"/>
              </a:spcBef>
              <a:spcAft>
                <a:spcPts val="0"/>
              </a:spcAft>
              <a:buClr>
                <a:schemeClr val="accent2"/>
              </a:buClr>
              <a:buSzPts val="1100"/>
              <a:buFont typeface="Arial"/>
              <a:buNone/>
              <a:defRPr sz="1100" b="1" i="0" u="none" strike="noStrike" cap="none">
                <a:solidFill>
                  <a:schemeClr val="accent2"/>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7" name="Google Shape;67;gf718b46135_0_122"/>
          <p:cNvSpPr>
            <a:spLocks noGrp="1"/>
          </p:cNvSpPr>
          <p:nvPr>
            <p:ph type="pic" idx="5"/>
          </p:nvPr>
        </p:nvSpPr>
        <p:spPr>
          <a:xfrm>
            <a:off x="2822643" y="1472626"/>
            <a:ext cx="1421400" cy="1421100"/>
          </a:xfrm>
          <a:prstGeom prst="ellipse">
            <a:avLst/>
          </a:prstGeom>
          <a:noFill/>
          <a:ln w="28575" cap="flat" cmpd="sng">
            <a:solidFill>
              <a:schemeClr val="accent2"/>
            </a:solidFill>
            <a:prstDash val="solid"/>
            <a:round/>
            <a:headEnd type="none" w="sm" len="sm"/>
            <a:tailEnd type="none" w="sm" len="sm"/>
          </a:ln>
        </p:spPr>
      </p:sp>
      <p:sp>
        <p:nvSpPr>
          <p:cNvPr id="68" name="Google Shape;68;gf718b46135_0_122"/>
          <p:cNvSpPr txBox="1">
            <a:spLocks noGrp="1"/>
          </p:cNvSpPr>
          <p:nvPr>
            <p:ph type="body" idx="6"/>
          </p:nvPr>
        </p:nvSpPr>
        <p:spPr>
          <a:xfrm>
            <a:off x="2681820" y="3414419"/>
            <a:ext cx="1703100" cy="923400"/>
          </a:xfrm>
          <a:prstGeom prst="rect">
            <a:avLst/>
          </a:prstGeom>
          <a:noFill/>
          <a:ln>
            <a:noFill/>
          </a:ln>
        </p:spPr>
        <p:txBody>
          <a:bodyPr spcFirstLastPara="1" wrap="square" lIns="0" tIns="0" rIns="0" bIns="0" anchor="t" anchorCtr="0">
            <a:noAutofit/>
          </a:bodyPr>
          <a:lstStyle>
            <a:lvl1pPr marL="457200" marR="0" lvl="0" indent="-228600" algn="ctr" rtl="0">
              <a:lnSpc>
                <a:spcPct val="100000"/>
              </a:lnSpc>
              <a:spcBef>
                <a:spcPts val="220"/>
              </a:spcBef>
              <a:spcAft>
                <a:spcPts val="0"/>
              </a:spcAft>
              <a:buClr>
                <a:srgbClr val="7F7F7F"/>
              </a:buClr>
              <a:buSzPts val="1100"/>
              <a:buFont typeface="Arial"/>
              <a:buNone/>
              <a:defRPr sz="1100" b="0" i="0" u="none" strike="noStrike" cap="none">
                <a:solidFill>
                  <a:srgbClr val="7F7F7F"/>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Google Shape;69;gf718b46135_0_122"/>
          <p:cNvSpPr txBox="1">
            <a:spLocks noGrp="1"/>
          </p:cNvSpPr>
          <p:nvPr>
            <p:ph type="body" idx="7"/>
          </p:nvPr>
        </p:nvSpPr>
        <p:spPr>
          <a:xfrm>
            <a:off x="4829092" y="3001502"/>
            <a:ext cx="1421400" cy="381600"/>
          </a:xfrm>
          <a:prstGeom prst="rect">
            <a:avLst/>
          </a:prstGeom>
          <a:noFill/>
          <a:ln>
            <a:noFill/>
          </a:ln>
        </p:spPr>
        <p:txBody>
          <a:bodyPr spcFirstLastPara="1" wrap="square" lIns="0" tIns="0" rIns="0" bIns="0" anchor="t" anchorCtr="0">
            <a:noAutofit/>
          </a:bodyPr>
          <a:lstStyle>
            <a:lvl1pPr marL="457200" marR="0" lvl="0" indent="-228600" algn="ctr" rtl="0">
              <a:lnSpc>
                <a:spcPct val="100000"/>
              </a:lnSpc>
              <a:spcBef>
                <a:spcPts val="220"/>
              </a:spcBef>
              <a:spcAft>
                <a:spcPts val="0"/>
              </a:spcAft>
              <a:buClr>
                <a:schemeClr val="accent3"/>
              </a:buClr>
              <a:buSzPts val="1100"/>
              <a:buFont typeface="Arial"/>
              <a:buNone/>
              <a:defRPr sz="1100" b="1" i="0" u="none" strike="noStrike" cap="none">
                <a:solidFill>
                  <a:schemeClr val="accent3"/>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0" name="Google Shape;70;gf718b46135_0_122"/>
          <p:cNvSpPr>
            <a:spLocks noGrp="1"/>
          </p:cNvSpPr>
          <p:nvPr>
            <p:ph type="pic" idx="8"/>
          </p:nvPr>
        </p:nvSpPr>
        <p:spPr>
          <a:xfrm>
            <a:off x="4829092" y="1472626"/>
            <a:ext cx="1421400" cy="1421100"/>
          </a:xfrm>
          <a:prstGeom prst="ellipse">
            <a:avLst/>
          </a:prstGeom>
          <a:noFill/>
          <a:ln w="28575" cap="flat" cmpd="sng">
            <a:solidFill>
              <a:schemeClr val="accent3"/>
            </a:solidFill>
            <a:prstDash val="solid"/>
            <a:round/>
            <a:headEnd type="none" w="sm" len="sm"/>
            <a:tailEnd type="none" w="sm" len="sm"/>
          </a:ln>
        </p:spPr>
      </p:sp>
      <p:sp>
        <p:nvSpPr>
          <p:cNvPr id="71" name="Google Shape;71;gf718b46135_0_122"/>
          <p:cNvSpPr txBox="1">
            <a:spLocks noGrp="1"/>
          </p:cNvSpPr>
          <p:nvPr>
            <p:ph type="body" idx="9"/>
          </p:nvPr>
        </p:nvSpPr>
        <p:spPr>
          <a:xfrm>
            <a:off x="4688269" y="3414419"/>
            <a:ext cx="1703100" cy="923400"/>
          </a:xfrm>
          <a:prstGeom prst="rect">
            <a:avLst/>
          </a:prstGeom>
          <a:noFill/>
          <a:ln>
            <a:noFill/>
          </a:ln>
        </p:spPr>
        <p:txBody>
          <a:bodyPr spcFirstLastPara="1" wrap="square" lIns="0" tIns="0" rIns="0" bIns="0" anchor="t" anchorCtr="0">
            <a:noAutofit/>
          </a:bodyPr>
          <a:lstStyle>
            <a:lvl1pPr marL="457200" marR="0" lvl="0" indent="-228600" algn="ctr" rtl="0">
              <a:lnSpc>
                <a:spcPct val="100000"/>
              </a:lnSpc>
              <a:spcBef>
                <a:spcPts val="220"/>
              </a:spcBef>
              <a:spcAft>
                <a:spcPts val="0"/>
              </a:spcAft>
              <a:buClr>
                <a:srgbClr val="7F7F7F"/>
              </a:buClr>
              <a:buSzPts val="1100"/>
              <a:buFont typeface="Arial"/>
              <a:buNone/>
              <a:defRPr sz="1100" b="0" i="0" u="none" strike="noStrike" cap="none">
                <a:solidFill>
                  <a:srgbClr val="7F7F7F"/>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2" name="Google Shape;72;gf718b46135_0_122"/>
          <p:cNvSpPr txBox="1">
            <a:spLocks noGrp="1"/>
          </p:cNvSpPr>
          <p:nvPr>
            <p:ph type="body" idx="13"/>
          </p:nvPr>
        </p:nvSpPr>
        <p:spPr>
          <a:xfrm>
            <a:off x="6835350" y="3001502"/>
            <a:ext cx="1421400" cy="381600"/>
          </a:xfrm>
          <a:prstGeom prst="rect">
            <a:avLst/>
          </a:prstGeom>
          <a:noFill/>
          <a:ln>
            <a:noFill/>
          </a:ln>
        </p:spPr>
        <p:txBody>
          <a:bodyPr spcFirstLastPara="1" wrap="square" lIns="0" tIns="0" rIns="0" bIns="0" anchor="t" anchorCtr="0">
            <a:noAutofit/>
          </a:bodyPr>
          <a:lstStyle>
            <a:lvl1pPr marL="457200" marR="0" lvl="0" indent="-228600" algn="ctr" rtl="0">
              <a:lnSpc>
                <a:spcPct val="100000"/>
              </a:lnSpc>
              <a:spcBef>
                <a:spcPts val="220"/>
              </a:spcBef>
              <a:spcAft>
                <a:spcPts val="0"/>
              </a:spcAft>
              <a:buClr>
                <a:schemeClr val="accent4"/>
              </a:buClr>
              <a:buSzPts val="1100"/>
              <a:buFont typeface="Arial"/>
              <a:buNone/>
              <a:defRPr sz="1100" b="1" i="0" u="none" strike="noStrike" cap="none">
                <a:solidFill>
                  <a:schemeClr val="accent4"/>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3" name="Google Shape;73;gf718b46135_0_122"/>
          <p:cNvSpPr>
            <a:spLocks noGrp="1"/>
          </p:cNvSpPr>
          <p:nvPr>
            <p:ph type="pic" idx="14"/>
          </p:nvPr>
        </p:nvSpPr>
        <p:spPr>
          <a:xfrm>
            <a:off x="6835350" y="1472626"/>
            <a:ext cx="1421400" cy="1421100"/>
          </a:xfrm>
          <a:prstGeom prst="ellipse">
            <a:avLst/>
          </a:prstGeom>
          <a:noFill/>
          <a:ln w="28575" cap="flat" cmpd="sng">
            <a:solidFill>
              <a:schemeClr val="accent4"/>
            </a:solidFill>
            <a:prstDash val="solid"/>
            <a:round/>
            <a:headEnd type="none" w="sm" len="sm"/>
            <a:tailEnd type="none" w="sm" len="sm"/>
          </a:ln>
        </p:spPr>
      </p:sp>
      <p:sp>
        <p:nvSpPr>
          <p:cNvPr id="74" name="Google Shape;74;gf718b46135_0_122"/>
          <p:cNvSpPr txBox="1">
            <a:spLocks noGrp="1"/>
          </p:cNvSpPr>
          <p:nvPr>
            <p:ph type="body" idx="15"/>
          </p:nvPr>
        </p:nvSpPr>
        <p:spPr>
          <a:xfrm>
            <a:off x="6694527" y="3414419"/>
            <a:ext cx="1703100" cy="923400"/>
          </a:xfrm>
          <a:prstGeom prst="rect">
            <a:avLst/>
          </a:prstGeom>
          <a:noFill/>
          <a:ln>
            <a:noFill/>
          </a:ln>
        </p:spPr>
        <p:txBody>
          <a:bodyPr spcFirstLastPara="1" wrap="square" lIns="0" tIns="0" rIns="0" bIns="0" anchor="t" anchorCtr="0">
            <a:noAutofit/>
          </a:bodyPr>
          <a:lstStyle>
            <a:lvl1pPr marL="457200" marR="0" lvl="0" indent="-228600" algn="ctr" rtl="0">
              <a:lnSpc>
                <a:spcPct val="100000"/>
              </a:lnSpc>
              <a:spcBef>
                <a:spcPts val="220"/>
              </a:spcBef>
              <a:spcAft>
                <a:spcPts val="0"/>
              </a:spcAft>
              <a:buClr>
                <a:srgbClr val="7F7F7F"/>
              </a:buClr>
              <a:buSzPts val="1100"/>
              <a:buFont typeface="Arial"/>
              <a:buNone/>
              <a:defRPr sz="1100" b="0" i="0" u="none" strike="noStrike" cap="none">
                <a:solidFill>
                  <a:srgbClr val="7F7F7F"/>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5" name="Google Shape;75;gf718b46135_0_122"/>
          <p:cNvSpPr txBox="1">
            <a:spLocks noGrp="1"/>
          </p:cNvSpPr>
          <p:nvPr>
            <p:ph type="title"/>
          </p:nvPr>
        </p:nvSpPr>
        <p:spPr>
          <a:xfrm>
            <a:off x="1752600" y="387350"/>
            <a:ext cx="5638800" cy="3534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rgbClr val="3F3F3F"/>
              </a:buClr>
              <a:buSzPts val="2000"/>
              <a:buFont typeface="Calibri"/>
              <a:buNone/>
              <a:defRPr sz="2000" b="1"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6" name="Google Shape;76;gf718b46135_0_122"/>
          <p:cNvSpPr txBox="1">
            <a:spLocks noGrp="1"/>
          </p:cNvSpPr>
          <p:nvPr>
            <p:ph type="body" idx="16"/>
          </p:nvPr>
        </p:nvSpPr>
        <p:spPr>
          <a:xfrm>
            <a:off x="2514600" y="739341"/>
            <a:ext cx="4114800" cy="200700"/>
          </a:xfrm>
          <a:prstGeom prst="rect">
            <a:avLst/>
          </a:prstGeom>
          <a:noFill/>
          <a:ln>
            <a:noFill/>
          </a:ln>
        </p:spPr>
        <p:txBody>
          <a:bodyPr spcFirstLastPara="1" wrap="square" lIns="0" tIns="0" rIns="0" bIns="0" anchor="ctr" anchorCtr="0">
            <a:noAutofit/>
          </a:bodyPr>
          <a:lstStyle>
            <a:lvl1pPr marL="457200" marR="0" lvl="0" indent="-228600" algn="ctr" rtl="0">
              <a:lnSpc>
                <a:spcPct val="100000"/>
              </a:lnSpc>
              <a:spcBef>
                <a:spcPts val="220"/>
              </a:spcBef>
              <a:spcAft>
                <a:spcPts val="0"/>
              </a:spcAft>
              <a:buClr>
                <a:srgbClr val="BFBFBF"/>
              </a:buClr>
              <a:buSzPts val="1100"/>
              <a:buFont typeface="Arial"/>
              <a:buNone/>
              <a:defRPr sz="1100" b="1" i="0" u="none" strike="noStrike" cap="none">
                <a:solidFill>
                  <a:srgbClr val="BFBFBF"/>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7" name="Google Shape;77;gf718b46135_0_1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chemeClr val="accent1"/>
                </a:solidFill>
                <a:latin typeface="Calibri"/>
                <a:ea typeface="Calibri"/>
                <a:cs typeface="Calibri"/>
                <a:sym typeface="Calibri"/>
              </a:defRPr>
            </a:lvl1pPr>
            <a:lvl2pPr lvl="1">
              <a:buNone/>
              <a:defRPr sz="1300">
                <a:solidFill>
                  <a:schemeClr val="accent1"/>
                </a:solidFill>
                <a:latin typeface="Calibri"/>
                <a:ea typeface="Calibri"/>
                <a:cs typeface="Calibri"/>
                <a:sym typeface="Calibri"/>
              </a:defRPr>
            </a:lvl2pPr>
            <a:lvl3pPr lvl="2">
              <a:buNone/>
              <a:defRPr sz="1300">
                <a:solidFill>
                  <a:schemeClr val="accent1"/>
                </a:solidFill>
                <a:latin typeface="Calibri"/>
                <a:ea typeface="Calibri"/>
                <a:cs typeface="Calibri"/>
                <a:sym typeface="Calibri"/>
              </a:defRPr>
            </a:lvl3pPr>
            <a:lvl4pPr lvl="3">
              <a:buNone/>
              <a:defRPr sz="1300">
                <a:solidFill>
                  <a:schemeClr val="accent1"/>
                </a:solidFill>
                <a:latin typeface="Calibri"/>
                <a:ea typeface="Calibri"/>
                <a:cs typeface="Calibri"/>
                <a:sym typeface="Calibri"/>
              </a:defRPr>
            </a:lvl4pPr>
            <a:lvl5pPr lvl="4">
              <a:buNone/>
              <a:defRPr sz="1300">
                <a:solidFill>
                  <a:schemeClr val="accent1"/>
                </a:solidFill>
                <a:latin typeface="Calibri"/>
                <a:ea typeface="Calibri"/>
                <a:cs typeface="Calibri"/>
                <a:sym typeface="Calibri"/>
              </a:defRPr>
            </a:lvl5pPr>
            <a:lvl6pPr lvl="5">
              <a:buNone/>
              <a:defRPr sz="1300">
                <a:solidFill>
                  <a:schemeClr val="accent1"/>
                </a:solidFill>
                <a:latin typeface="Calibri"/>
                <a:ea typeface="Calibri"/>
                <a:cs typeface="Calibri"/>
                <a:sym typeface="Calibri"/>
              </a:defRPr>
            </a:lvl6pPr>
            <a:lvl7pPr lvl="6">
              <a:buNone/>
              <a:defRPr sz="1300">
                <a:solidFill>
                  <a:schemeClr val="accent1"/>
                </a:solidFill>
                <a:latin typeface="Calibri"/>
                <a:ea typeface="Calibri"/>
                <a:cs typeface="Calibri"/>
                <a:sym typeface="Calibri"/>
              </a:defRPr>
            </a:lvl7pPr>
            <a:lvl8pPr lvl="7">
              <a:buNone/>
              <a:defRPr sz="1300">
                <a:solidFill>
                  <a:schemeClr val="accent1"/>
                </a:solidFill>
                <a:latin typeface="Calibri"/>
                <a:ea typeface="Calibri"/>
                <a:cs typeface="Calibri"/>
                <a:sym typeface="Calibri"/>
              </a:defRPr>
            </a:lvl8pPr>
            <a:lvl9pPr lvl="8">
              <a:buNone/>
              <a:defRPr sz="1300">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6">
                                            <p:txEl>
                                              <p:pRg st="0" end="0"/>
                                            </p:txEl>
                                          </p:spTgt>
                                        </p:tgtEl>
                                        <p:attrNameLst>
                                          <p:attrName>style.visibility</p:attrName>
                                        </p:attrNameLst>
                                      </p:cBhvr>
                                      <p:to>
                                        <p:strVal val="visible"/>
                                      </p:to>
                                    </p:set>
                                    <p:animEffect transition="in" filter="fade">
                                      <p:cBhvr>
                                        <p:cTn id="11" dur="500"/>
                                        <p:tgtEl>
                                          <p:spTgt spid="7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6">
                                            <p:txEl>
                                              <p:pRg st="1" end="1"/>
                                            </p:txEl>
                                          </p:spTgt>
                                        </p:tgtEl>
                                        <p:attrNameLst>
                                          <p:attrName>style.visibility</p:attrName>
                                        </p:attrNameLst>
                                      </p:cBhvr>
                                      <p:to>
                                        <p:strVal val="visible"/>
                                      </p:to>
                                    </p:set>
                                    <p:animEffect transition="in" filter="fade">
                                      <p:cBhvr>
                                        <p:cTn id="15" dur="500"/>
                                        <p:tgtEl>
                                          <p:spTgt spid="76">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6">
                                            <p:txEl>
                                              <p:pRg st="2" end="2"/>
                                            </p:txEl>
                                          </p:spTgt>
                                        </p:tgtEl>
                                        <p:attrNameLst>
                                          <p:attrName>style.visibility</p:attrName>
                                        </p:attrNameLst>
                                      </p:cBhvr>
                                      <p:to>
                                        <p:strVal val="visible"/>
                                      </p:to>
                                    </p:set>
                                    <p:animEffect transition="in" filter="fade">
                                      <p:cBhvr>
                                        <p:cTn id="19" dur="500"/>
                                        <p:tgtEl>
                                          <p:spTgt spid="76">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6">
                                            <p:txEl>
                                              <p:pRg st="3" end="3"/>
                                            </p:txEl>
                                          </p:spTgt>
                                        </p:tgtEl>
                                        <p:attrNameLst>
                                          <p:attrName>style.visibility</p:attrName>
                                        </p:attrNameLst>
                                      </p:cBhvr>
                                      <p:to>
                                        <p:strVal val="visible"/>
                                      </p:to>
                                    </p:set>
                                    <p:animEffect transition="in" filter="fade">
                                      <p:cBhvr>
                                        <p:cTn id="23" dur="500"/>
                                        <p:tgtEl>
                                          <p:spTgt spid="76">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6">
                                            <p:txEl>
                                              <p:pRg st="4" end="4"/>
                                            </p:txEl>
                                          </p:spTgt>
                                        </p:tgtEl>
                                        <p:attrNameLst>
                                          <p:attrName>style.visibility</p:attrName>
                                        </p:attrNameLst>
                                      </p:cBhvr>
                                      <p:to>
                                        <p:strVal val="visible"/>
                                      </p:to>
                                    </p:set>
                                    <p:animEffect transition="in" filter="fade">
                                      <p:cBhvr>
                                        <p:cTn id="27" dur="500"/>
                                        <p:tgtEl>
                                          <p:spTgt spid="76">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6">
                                            <p:txEl>
                                              <p:pRg st="5" end="5"/>
                                            </p:txEl>
                                          </p:spTgt>
                                        </p:tgtEl>
                                        <p:attrNameLst>
                                          <p:attrName>style.visibility</p:attrName>
                                        </p:attrNameLst>
                                      </p:cBhvr>
                                      <p:to>
                                        <p:strVal val="visible"/>
                                      </p:to>
                                    </p:set>
                                    <p:animEffect transition="in" filter="fade">
                                      <p:cBhvr>
                                        <p:cTn id="31" dur="500"/>
                                        <p:tgtEl>
                                          <p:spTgt spid="76">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6">
                                            <p:txEl>
                                              <p:pRg st="6" end="6"/>
                                            </p:txEl>
                                          </p:spTgt>
                                        </p:tgtEl>
                                        <p:attrNameLst>
                                          <p:attrName>style.visibility</p:attrName>
                                        </p:attrNameLst>
                                      </p:cBhvr>
                                      <p:to>
                                        <p:strVal val="visible"/>
                                      </p:to>
                                    </p:set>
                                    <p:animEffect transition="in" filter="fade">
                                      <p:cBhvr>
                                        <p:cTn id="35" dur="500"/>
                                        <p:tgtEl>
                                          <p:spTgt spid="76">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76">
                                            <p:txEl>
                                              <p:pRg st="7" end="7"/>
                                            </p:txEl>
                                          </p:spTgt>
                                        </p:tgtEl>
                                        <p:attrNameLst>
                                          <p:attrName>style.visibility</p:attrName>
                                        </p:attrNameLst>
                                      </p:cBhvr>
                                      <p:to>
                                        <p:strVal val="visible"/>
                                      </p:to>
                                    </p:set>
                                    <p:animEffect transition="in" filter="fade">
                                      <p:cBhvr>
                                        <p:cTn id="39" dur="500"/>
                                        <p:tgtEl>
                                          <p:spTgt spid="76">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76">
                                            <p:txEl>
                                              <p:pRg st="8" end="8"/>
                                            </p:txEl>
                                          </p:spTgt>
                                        </p:tgtEl>
                                        <p:attrNameLst>
                                          <p:attrName>style.visibility</p:attrName>
                                        </p:attrNameLst>
                                      </p:cBhvr>
                                      <p:to>
                                        <p:strVal val="visible"/>
                                      </p:to>
                                    </p:set>
                                    <p:animEffect transition="in" filter="fade">
                                      <p:cBhvr>
                                        <p:cTn id="43" dur="500"/>
                                        <p:tgtEl>
                                          <p:spTgt spid="76">
                                            <p:txEl>
                                              <p:pRg st="8" end="8"/>
                                            </p:txEl>
                                          </p:spTgt>
                                        </p:tgtEl>
                                      </p:cBhvr>
                                    </p:animEffect>
                                  </p:childTnLst>
                                </p:cTn>
                              </p:par>
                            </p:childTnLst>
                          </p:cTn>
                        </p:par>
                        <p:par>
                          <p:cTn id="44" fill="hold">
                            <p:stCondLst>
                              <p:cond delay="5000"/>
                            </p:stCondLst>
                            <p:childTnLst>
                              <p:par>
                                <p:cTn id="45" presetID="23" presetClass="entr" presetSubtype="16" fill="hold" nodeType="afterEffect">
                                  <p:stCondLst>
                                    <p:cond delay="0"/>
                                  </p:stCondLst>
                                  <p:childTnLst>
                                    <p:set>
                                      <p:cBhvr>
                                        <p:cTn id="46" dur="1" fill="hold">
                                          <p:stCondLst>
                                            <p:cond delay="0"/>
                                          </p:stCondLst>
                                        </p:cTn>
                                        <p:tgtEl>
                                          <p:spTgt spid="64"/>
                                        </p:tgtEl>
                                        <p:attrNameLst>
                                          <p:attrName>style.visibility</p:attrName>
                                        </p:attrNameLst>
                                      </p:cBhvr>
                                      <p:to>
                                        <p:strVal val="visible"/>
                                      </p:to>
                                    </p:set>
                                    <p:anim calcmode="lin" valueType="num">
                                      <p:cBhvr additive="base">
                                        <p:cTn id="47" dur="500"/>
                                        <p:tgtEl>
                                          <p:spTgt spid="64"/>
                                        </p:tgtEl>
                                        <p:attrNameLst>
                                          <p:attrName>ppt_w</p:attrName>
                                        </p:attrNameLst>
                                      </p:cBhvr>
                                      <p:tavLst>
                                        <p:tav tm="0">
                                          <p:val>
                                            <p:strVal val="0"/>
                                          </p:val>
                                        </p:tav>
                                        <p:tav tm="100000">
                                          <p:val>
                                            <p:strVal val="#ppt_w"/>
                                          </p:val>
                                        </p:tav>
                                      </p:tavLst>
                                    </p:anim>
                                    <p:anim calcmode="lin" valueType="num">
                                      <p:cBhvr additive="base">
                                        <p:cTn id="48" dur="500"/>
                                        <p:tgtEl>
                                          <p:spTgt spid="64"/>
                                        </p:tgtEl>
                                        <p:attrNameLst>
                                          <p:attrName>ppt_h</p:attrName>
                                        </p:attrNameLst>
                                      </p:cBhvr>
                                      <p:tavLst>
                                        <p:tav tm="0">
                                          <p:val>
                                            <p:strVal val="0"/>
                                          </p:val>
                                        </p:tav>
                                        <p:tav tm="100000">
                                          <p:val>
                                            <p:strVal val="#ppt_h"/>
                                          </p:val>
                                        </p:tav>
                                      </p:tavLst>
                                    </p:anim>
                                  </p:childTnLst>
                                </p:cTn>
                              </p:par>
                            </p:childTnLst>
                          </p:cTn>
                        </p:par>
                        <p:par>
                          <p:cTn id="49" fill="hold">
                            <p:stCondLst>
                              <p:cond delay="5500"/>
                            </p:stCondLst>
                            <p:childTnLst>
                              <p:par>
                                <p:cTn id="50" presetID="10" presetClass="entr" presetSubtype="0" fill="hold" nodeType="afterEffect">
                                  <p:stCondLst>
                                    <p:cond delay="0"/>
                                  </p:stCondLst>
                                  <p:childTnLst>
                                    <p:set>
                                      <p:cBhvr>
                                        <p:cTn id="51" dur="1" fill="hold">
                                          <p:stCondLst>
                                            <p:cond delay="0"/>
                                          </p:stCondLst>
                                        </p:cTn>
                                        <p:tgtEl>
                                          <p:spTgt spid="63">
                                            <p:txEl>
                                              <p:pRg st="0" end="0"/>
                                            </p:txEl>
                                          </p:spTgt>
                                        </p:tgtEl>
                                        <p:attrNameLst>
                                          <p:attrName>style.visibility</p:attrName>
                                        </p:attrNameLst>
                                      </p:cBhvr>
                                      <p:to>
                                        <p:strVal val="visible"/>
                                      </p:to>
                                    </p:set>
                                    <p:animEffect transition="in" filter="fade">
                                      <p:cBhvr>
                                        <p:cTn id="52" dur="500"/>
                                        <p:tgtEl>
                                          <p:spTgt spid="63">
                                            <p:txEl>
                                              <p:pRg st="0" end="0"/>
                                            </p:txEl>
                                          </p:spTgt>
                                        </p:tgtEl>
                                      </p:cBhvr>
                                    </p:animEffect>
                                  </p:childTnLst>
                                </p:cTn>
                              </p:par>
                            </p:childTnLst>
                          </p:cTn>
                        </p:par>
                        <p:par>
                          <p:cTn id="53" fill="hold">
                            <p:stCondLst>
                              <p:cond delay="6000"/>
                            </p:stCondLst>
                            <p:childTnLst>
                              <p:par>
                                <p:cTn id="54" presetID="10" presetClass="entr" presetSubtype="0" fill="hold" nodeType="afterEffect">
                                  <p:stCondLst>
                                    <p:cond delay="0"/>
                                  </p:stCondLst>
                                  <p:childTnLst>
                                    <p:set>
                                      <p:cBhvr>
                                        <p:cTn id="55" dur="1" fill="hold">
                                          <p:stCondLst>
                                            <p:cond delay="0"/>
                                          </p:stCondLst>
                                        </p:cTn>
                                        <p:tgtEl>
                                          <p:spTgt spid="63">
                                            <p:txEl>
                                              <p:pRg st="1" end="1"/>
                                            </p:txEl>
                                          </p:spTgt>
                                        </p:tgtEl>
                                        <p:attrNameLst>
                                          <p:attrName>style.visibility</p:attrName>
                                        </p:attrNameLst>
                                      </p:cBhvr>
                                      <p:to>
                                        <p:strVal val="visible"/>
                                      </p:to>
                                    </p:set>
                                    <p:animEffect transition="in" filter="fade">
                                      <p:cBhvr>
                                        <p:cTn id="56" dur="500"/>
                                        <p:tgtEl>
                                          <p:spTgt spid="63">
                                            <p:txEl>
                                              <p:pRg st="1" end="1"/>
                                            </p:txEl>
                                          </p:spTgt>
                                        </p:tgtEl>
                                      </p:cBhvr>
                                    </p:animEffect>
                                  </p:childTnLst>
                                </p:cTn>
                              </p:par>
                            </p:childTnLst>
                          </p:cTn>
                        </p:par>
                        <p:par>
                          <p:cTn id="57" fill="hold">
                            <p:stCondLst>
                              <p:cond delay="6500"/>
                            </p:stCondLst>
                            <p:childTnLst>
                              <p:par>
                                <p:cTn id="58" presetID="10" presetClass="entr" presetSubtype="0" fill="hold" nodeType="afterEffect">
                                  <p:stCondLst>
                                    <p:cond delay="0"/>
                                  </p:stCondLst>
                                  <p:childTnLst>
                                    <p:set>
                                      <p:cBhvr>
                                        <p:cTn id="59" dur="1" fill="hold">
                                          <p:stCondLst>
                                            <p:cond delay="0"/>
                                          </p:stCondLst>
                                        </p:cTn>
                                        <p:tgtEl>
                                          <p:spTgt spid="63">
                                            <p:txEl>
                                              <p:pRg st="2" end="2"/>
                                            </p:txEl>
                                          </p:spTgt>
                                        </p:tgtEl>
                                        <p:attrNameLst>
                                          <p:attrName>style.visibility</p:attrName>
                                        </p:attrNameLst>
                                      </p:cBhvr>
                                      <p:to>
                                        <p:strVal val="visible"/>
                                      </p:to>
                                    </p:set>
                                    <p:animEffect transition="in" filter="fade">
                                      <p:cBhvr>
                                        <p:cTn id="60" dur="500"/>
                                        <p:tgtEl>
                                          <p:spTgt spid="63">
                                            <p:txEl>
                                              <p:pRg st="2" end="2"/>
                                            </p:txEl>
                                          </p:spTgt>
                                        </p:tgtEl>
                                      </p:cBhvr>
                                    </p:animEffect>
                                  </p:childTnLst>
                                </p:cTn>
                              </p:par>
                            </p:childTnLst>
                          </p:cTn>
                        </p:par>
                        <p:par>
                          <p:cTn id="61" fill="hold">
                            <p:stCondLst>
                              <p:cond delay="7000"/>
                            </p:stCondLst>
                            <p:childTnLst>
                              <p:par>
                                <p:cTn id="62" presetID="10" presetClass="entr" presetSubtype="0" fill="hold" nodeType="afterEffect">
                                  <p:stCondLst>
                                    <p:cond delay="0"/>
                                  </p:stCondLst>
                                  <p:childTnLst>
                                    <p:set>
                                      <p:cBhvr>
                                        <p:cTn id="63" dur="1" fill="hold">
                                          <p:stCondLst>
                                            <p:cond delay="0"/>
                                          </p:stCondLst>
                                        </p:cTn>
                                        <p:tgtEl>
                                          <p:spTgt spid="63">
                                            <p:txEl>
                                              <p:pRg st="3" end="3"/>
                                            </p:txEl>
                                          </p:spTgt>
                                        </p:tgtEl>
                                        <p:attrNameLst>
                                          <p:attrName>style.visibility</p:attrName>
                                        </p:attrNameLst>
                                      </p:cBhvr>
                                      <p:to>
                                        <p:strVal val="visible"/>
                                      </p:to>
                                    </p:set>
                                    <p:animEffect transition="in" filter="fade">
                                      <p:cBhvr>
                                        <p:cTn id="64" dur="500"/>
                                        <p:tgtEl>
                                          <p:spTgt spid="63">
                                            <p:txEl>
                                              <p:pRg st="3" end="3"/>
                                            </p:txEl>
                                          </p:spTgt>
                                        </p:tgtEl>
                                      </p:cBhvr>
                                    </p:animEffect>
                                  </p:childTnLst>
                                </p:cTn>
                              </p:par>
                            </p:childTnLst>
                          </p:cTn>
                        </p:par>
                        <p:par>
                          <p:cTn id="65" fill="hold">
                            <p:stCondLst>
                              <p:cond delay="7500"/>
                            </p:stCondLst>
                            <p:childTnLst>
                              <p:par>
                                <p:cTn id="66" presetID="10" presetClass="entr" presetSubtype="0" fill="hold" nodeType="afterEffect">
                                  <p:stCondLst>
                                    <p:cond delay="0"/>
                                  </p:stCondLst>
                                  <p:childTnLst>
                                    <p:set>
                                      <p:cBhvr>
                                        <p:cTn id="67" dur="1" fill="hold">
                                          <p:stCondLst>
                                            <p:cond delay="0"/>
                                          </p:stCondLst>
                                        </p:cTn>
                                        <p:tgtEl>
                                          <p:spTgt spid="63">
                                            <p:txEl>
                                              <p:pRg st="4" end="4"/>
                                            </p:txEl>
                                          </p:spTgt>
                                        </p:tgtEl>
                                        <p:attrNameLst>
                                          <p:attrName>style.visibility</p:attrName>
                                        </p:attrNameLst>
                                      </p:cBhvr>
                                      <p:to>
                                        <p:strVal val="visible"/>
                                      </p:to>
                                    </p:set>
                                    <p:animEffect transition="in" filter="fade">
                                      <p:cBhvr>
                                        <p:cTn id="68" dur="500"/>
                                        <p:tgtEl>
                                          <p:spTgt spid="63">
                                            <p:txEl>
                                              <p:pRg st="4" end="4"/>
                                            </p:txEl>
                                          </p:spTgt>
                                        </p:tgtEl>
                                      </p:cBhvr>
                                    </p:animEffect>
                                  </p:childTnLst>
                                </p:cTn>
                              </p:par>
                            </p:childTnLst>
                          </p:cTn>
                        </p:par>
                        <p:par>
                          <p:cTn id="69" fill="hold">
                            <p:stCondLst>
                              <p:cond delay="8000"/>
                            </p:stCondLst>
                            <p:childTnLst>
                              <p:par>
                                <p:cTn id="70" presetID="10" presetClass="entr" presetSubtype="0" fill="hold" nodeType="afterEffect">
                                  <p:stCondLst>
                                    <p:cond delay="0"/>
                                  </p:stCondLst>
                                  <p:childTnLst>
                                    <p:set>
                                      <p:cBhvr>
                                        <p:cTn id="71" dur="1" fill="hold">
                                          <p:stCondLst>
                                            <p:cond delay="0"/>
                                          </p:stCondLst>
                                        </p:cTn>
                                        <p:tgtEl>
                                          <p:spTgt spid="63">
                                            <p:txEl>
                                              <p:pRg st="5" end="5"/>
                                            </p:txEl>
                                          </p:spTgt>
                                        </p:tgtEl>
                                        <p:attrNameLst>
                                          <p:attrName>style.visibility</p:attrName>
                                        </p:attrNameLst>
                                      </p:cBhvr>
                                      <p:to>
                                        <p:strVal val="visible"/>
                                      </p:to>
                                    </p:set>
                                    <p:animEffect transition="in" filter="fade">
                                      <p:cBhvr>
                                        <p:cTn id="72" dur="500"/>
                                        <p:tgtEl>
                                          <p:spTgt spid="63">
                                            <p:txEl>
                                              <p:pRg st="5" end="5"/>
                                            </p:txEl>
                                          </p:spTgt>
                                        </p:tgtEl>
                                      </p:cBhvr>
                                    </p:animEffect>
                                  </p:childTnLst>
                                </p:cTn>
                              </p:par>
                            </p:childTnLst>
                          </p:cTn>
                        </p:par>
                        <p:par>
                          <p:cTn id="73" fill="hold">
                            <p:stCondLst>
                              <p:cond delay="8500"/>
                            </p:stCondLst>
                            <p:childTnLst>
                              <p:par>
                                <p:cTn id="74" presetID="10" presetClass="entr" presetSubtype="0" fill="hold" nodeType="afterEffect">
                                  <p:stCondLst>
                                    <p:cond delay="0"/>
                                  </p:stCondLst>
                                  <p:childTnLst>
                                    <p:set>
                                      <p:cBhvr>
                                        <p:cTn id="75" dur="1" fill="hold">
                                          <p:stCondLst>
                                            <p:cond delay="0"/>
                                          </p:stCondLst>
                                        </p:cTn>
                                        <p:tgtEl>
                                          <p:spTgt spid="63">
                                            <p:txEl>
                                              <p:pRg st="6" end="6"/>
                                            </p:txEl>
                                          </p:spTgt>
                                        </p:tgtEl>
                                        <p:attrNameLst>
                                          <p:attrName>style.visibility</p:attrName>
                                        </p:attrNameLst>
                                      </p:cBhvr>
                                      <p:to>
                                        <p:strVal val="visible"/>
                                      </p:to>
                                    </p:set>
                                    <p:animEffect transition="in" filter="fade">
                                      <p:cBhvr>
                                        <p:cTn id="76" dur="500"/>
                                        <p:tgtEl>
                                          <p:spTgt spid="63">
                                            <p:txEl>
                                              <p:pRg st="6" end="6"/>
                                            </p:txEl>
                                          </p:spTgt>
                                        </p:tgtEl>
                                      </p:cBhvr>
                                    </p:animEffect>
                                  </p:childTnLst>
                                </p:cTn>
                              </p:par>
                            </p:childTnLst>
                          </p:cTn>
                        </p:par>
                        <p:par>
                          <p:cTn id="77" fill="hold">
                            <p:stCondLst>
                              <p:cond delay="9000"/>
                            </p:stCondLst>
                            <p:childTnLst>
                              <p:par>
                                <p:cTn id="78" presetID="10" presetClass="entr" presetSubtype="0" fill="hold" nodeType="afterEffect">
                                  <p:stCondLst>
                                    <p:cond delay="0"/>
                                  </p:stCondLst>
                                  <p:childTnLst>
                                    <p:set>
                                      <p:cBhvr>
                                        <p:cTn id="79" dur="1" fill="hold">
                                          <p:stCondLst>
                                            <p:cond delay="0"/>
                                          </p:stCondLst>
                                        </p:cTn>
                                        <p:tgtEl>
                                          <p:spTgt spid="63">
                                            <p:txEl>
                                              <p:pRg st="7" end="7"/>
                                            </p:txEl>
                                          </p:spTgt>
                                        </p:tgtEl>
                                        <p:attrNameLst>
                                          <p:attrName>style.visibility</p:attrName>
                                        </p:attrNameLst>
                                      </p:cBhvr>
                                      <p:to>
                                        <p:strVal val="visible"/>
                                      </p:to>
                                    </p:set>
                                    <p:animEffect transition="in" filter="fade">
                                      <p:cBhvr>
                                        <p:cTn id="80" dur="500"/>
                                        <p:tgtEl>
                                          <p:spTgt spid="63">
                                            <p:txEl>
                                              <p:pRg st="7" end="7"/>
                                            </p:txEl>
                                          </p:spTgt>
                                        </p:tgtEl>
                                      </p:cBhvr>
                                    </p:animEffect>
                                  </p:childTnLst>
                                </p:cTn>
                              </p:par>
                            </p:childTnLst>
                          </p:cTn>
                        </p:par>
                        <p:par>
                          <p:cTn id="81" fill="hold">
                            <p:stCondLst>
                              <p:cond delay="9500"/>
                            </p:stCondLst>
                            <p:childTnLst>
                              <p:par>
                                <p:cTn id="82" presetID="10" presetClass="entr" presetSubtype="0" fill="hold" nodeType="afterEffect">
                                  <p:stCondLst>
                                    <p:cond delay="0"/>
                                  </p:stCondLst>
                                  <p:childTnLst>
                                    <p:set>
                                      <p:cBhvr>
                                        <p:cTn id="83" dur="1" fill="hold">
                                          <p:stCondLst>
                                            <p:cond delay="0"/>
                                          </p:stCondLst>
                                        </p:cTn>
                                        <p:tgtEl>
                                          <p:spTgt spid="63">
                                            <p:txEl>
                                              <p:pRg st="8" end="8"/>
                                            </p:txEl>
                                          </p:spTgt>
                                        </p:tgtEl>
                                        <p:attrNameLst>
                                          <p:attrName>style.visibility</p:attrName>
                                        </p:attrNameLst>
                                      </p:cBhvr>
                                      <p:to>
                                        <p:strVal val="visible"/>
                                      </p:to>
                                    </p:set>
                                    <p:animEffect transition="in" filter="fade">
                                      <p:cBhvr>
                                        <p:cTn id="84" dur="500"/>
                                        <p:tgtEl>
                                          <p:spTgt spid="63">
                                            <p:txEl>
                                              <p:pRg st="8" end="8"/>
                                            </p:txEl>
                                          </p:spTgt>
                                        </p:tgtEl>
                                      </p:cBhvr>
                                    </p:animEffect>
                                  </p:childTnLst>
                                </p:cTn>
                              </p:par>
                            </p:childTnLst>
                          </p:cTn>
                        </p:par>
                        <p:par>
                          <p:cTn id="85" fill="hold">
                            <p:stCondLst>
                              <p:cond delay="10000"/>
                            </p:stCondLst>
                            <p:childTnLst>
                              <p:par>
                                <p:cTn id="86" presetID="2" presetClass="entr" presetSubtype="4" fill="hold" nodeType="afterEffect">
                                  <p:stCondLst>
                                    <p:cond delay="0"/>
                                  </p:stCondLst>
                                  <p:childTnLst>
                                    <p:set>
                                      <p:cBhvr>
                                        <p:cTn id="87" dur="1" fill="hold">
                                          <p:stCondLst>
                                            <p:cond delay="0"/>
                                          </p:stCondLst>
                                        </p:cTn>
                                        <p:tgtEl>
                                          <p:spTgt spid="65">
                                            <p:txEl>
                                              <p:pRg st="0" end="0"/>
                                            </p:txEl>
                                          </p:spTgt>
                                        </p:tgtEl>
                                        <p:attrNameLst>
                                          <p:attrName>style.visibility</p:attrName>
                                        </p:attrNameLst>
                                      </p:cBhvr>
                                      <p:to>
                                        <p:strVal val="visible"/>
                                      </p:to>
                                    </p:set>
                                    <p:anim calcmode="lin" valueType="num">
                                      <p:cBhvr additive="base">
                                        <p:cTn id="88" dur="500"/>
                                        <p:tgtEl>
                                          <p:spTgt spid="65">
                                            <p:txEl>
                                              <p:pRg st="0" end="0"/>
                                            </p:txEl>
                                          </p:spTgt>
                                        </p:tgtEl>
                                        <p:attrNameLst>
                                          <p:attrName>ppt_y</p:attrName>
                                        </p:attrNameLst>
                                      </p:cBhvr>
                                      <p:tavLst>
                                        <p:tav tm="0">
                                          <p:val>
                                            <p:strVal val="#ppt_y+1"/>
                                          </p:val>
                                        </p:tav>
                                        <p:tav tm="100000">
                                          <p:val>
                                            <p:strVal val="#ppt_y"/>
                                          </p:val>
                                        </p:tav>
                                      </p:tavLst>
                                    </p:anim>
                                  </p:childTnLst>
                                </p:cTn>
                              </p:par>
                            </p:childTnLst>
                          </p:cTn>
                        </p:par>
                        <p:par>
                          <p:cTn id="89" fill="hold">
                            <p:stCondLst>
                              <p:cond delay="10500"/>
                            </p:stCondLst>
                            <p:childTnLst>
                              <p:par>
                                <p:cTn id="90" presetID="2" presetClass="entr" presetSubtype="4" fill="hold" nodeType="afterEffect">
                                  <p:stCondLst>
                                    <p:cond delay="0"/>
                                  </p:stCondLst>
                                  <p:childTnLst>
                                    <p:set>
                                      <p:cBhvr>
                                        <p:cTn id="91" dur="1" fill="hold">
                                          <p:stCondLst>
                                            <p:cond delay="0"/>
                                          </p:stCondLst>
                                        </p:cTn>
                                        <p:tgtEl>
                                          <p:spTgt spid="65">
                                            <p:txEl>
                                              <p:pRg st="1" end="1"/>
                                            </p:txEl>
                                          </p:spTgt>
                                        </p:tgtEl>
                                        <p:attrNameLst>
                                          <p:attrName>style.visibility</p:attrName>
                                        </p:attrNameLst>
                                      </p:cBhvr>
                                      <p:to>
                                        <p:strVal val="visible"/>
                                      </p:to>
                                    </p:set>
                                    <p:anim calcmode="lin" valueType="num">
                                      <p:cBhvr additive="base">
                                        <p:cTn id="92" dur="500"/>
                                        <p:tgtEl>
                                          <p:spTgt spid="65">
                                            <p:txEl>
                                              <p:pRg st="1" end="1"/>
                                            </p:txEl>
                                          </p:spTgt>
                                        </p:tgtEl>
                                        <p:attrNameLst>
                                          <p:attrName>ppt_y</p:attrName>
                                        </p:attrNameLst>
                                      </p:cBhvr>
                                      <p:tavLst>
                                        <p:tav tm="0">
                                          <p:val>
                                            <p:strVal val="#ppt_y+1"/>
                                          </p:val>
                                        </p:tav>
                                        <p:tav tm="100000">
                                          <p:val>
                                            <p:strVal val="#ppt_y"/>
                                          </p:val>
                                        </p:tav>
                                      </p:tavLst>
                                    </p:anim>
                                  </p:childTnLst>
                                </p:cTn>
                              </p:par>
                            </p:childTnLst>
                          </p:cTn>
                        </p:par>
                        <p:par>
                          <p:cTn id="93" fill="hold">
                            <p:stCondLst>
                              <p:cond delay="11000"/>
                            </p:stCondLst>
                            <p:childTnLst>
                              <p:par>
                                <p:cTn id="94" presetID="2" presetClass="entr" presetSubtype="4" fill="hold" nodeType="afterEffect">
                                  <p:stCondLst>
                                    <p:cond delay="0"/>
                                  </p:stCondLst>
                                  <p:childTnLst>
                                    <p:set>
                                      <p:cBhvr>
                                        <p:cTn id="95" dur="1" fill="hold">
                                          <p:stCondLst>
                                            <p:cond delay="0"/>
                                          </p:stCondLst>
                                        </p:cTn>
                                        <p:tgtEl>
                                          <p:spTgt spid="65">
                                            <p:txEl>
                                              <p:pRg st="2" end="2"/>
                                            </p:txEl>
                                          </p:spTgt>
                                        </p:tgtEl>
                                        <p:attrNameLst>
                                          <p:attrName>style.visibility</p:attrName>
                                        </p:attrNameLst>
                                      </p:cBhvr>
                                      <p:to>
                                        <p:strVal val="visible"/>
                                      </p:to>
                                    </p:set>
                                    <p:anim calcmode="lin" valueType="num">
                                      <p:cBhvr additive="base">
                                        <p:cTn id="96" dur="500"/>
                                        <p:tgtEl>
                                          <p:spTgt spid="65">
                                            <p:txEl>
                                              <p:pRg st="2" end="2"/>
                                            </p:txEl>
                                          </p:spTgt>
                                        </p:tgtEl>
                                        <p:attrNameLst>
                                          <p:attrName>ppt_y</p:attrName>
                                        </p:attrNameLst>
                                      </p:cBhvr>
                                      <p:tavLst>
                                        <p:tav tm="0">
                                          <p:val>
                                            <p:strVal val="#ppt_y+1"/>
                                          </p:val>
                                        </p:tav>
                                        <p:tav tm="100000">
                                          <p:val>
                                            <p:strVal val="#ppt_y"/>
                                          </p:val>
                                        </p:tav>
                                      </p:tavLst>
                                    </p:anim>
                                  </p:childTnLst>
                                </p:cTn>
                              </p:par>
                            </p:childTnLst>
                          </p:cTn>
                        </p:par>
                        <p:par>
                          <p:cTn id="97" fill="hold">
                            <p:stCondLst>
                              <p:cond delay="11500"/>
                            </p:stCondLst>
                            <p:childTnLst>
                              <p:par>
                                <p:cTn id="98" presetID="2" presetClass="entr" presetSubtype="4" fill="hold" nodeType="afterEffect">
                                  <p:stCondLst>
                                    <p:cond delay="0"/>
                                  </p:stCondLst>
                                  <p:childTnLst>
                                    <p:set>
                                      <p:cBhvr>
                                        <p:cTn id="99" dur="1" fill="hold">
                                          <p:stCondLst>
                                            <p:cond delay="0"/>
                                          </p:stCondLst>
                                        </p:cTn>
                                        <p:tgtEl>
                                          <p:spTgt spid="65">
                                            <p:txEl>
                                              <p:pRg st="3" end="3"/>
                                            </p:txEl>
                                          </p:spTgt>
                                        </p:tgtEl>
                                        <p:attrNameLst>
                                          <p:attrName>style.visibility</p:attrName>
                                        </p:attrNameLst>
                                      </p:cBhvr>
                                      <p:to>
                                        <p:strVal val="visible"/>
                                      </p:to>
                                    </p:set>
                                    <p:anim calcmode="lin" valueType="num">
                                      <p:cBhvr additive="base">
                                        <p:cTn id="100" dur="500"/>
                                        <p:tgtEl>
                                          <p:spTgt spid="65">
                                            <p:txEl>
                                              <p:pRg st="3" end="3"/>
                                            </p:txEl>
                                          </p:spTgt>
                                        </p:tgtEl>
                                        <p:attrNameLst>
                                          <p:attrName>ppt_y</p:attrName>
                                        </p:attrNameLst>
                                      </p:cBhvr>
                                      <p:tavLst>
                                        <p:tav tm="0">
                                          <p:val>
                                            <p:strVal val="#ppt_y+1"/>
                                          </p:val>
                                        </p:tav>
                                        <p:tav tm="100000">
                                          <p:val>
                                            <p:strVal val="#ppt_y"/>
                                          </p:val>
                                        </p:tav>
                                      </p:tavLst>
                                    </p:anim>
                                  </p:childTnLst>
                                </p:cTn>
                              </p:par>
                            </p:childTnLst>
                          </p:cTn>
                        </p:par>
                        <p:par>
                          <p:cTn id="101" fill="hold">
                            <p:stCondLst>
                              <p:cond delay="12000"/>
                            </p:stCondLst>
                            <p:childTnLst>
                              <p:par>
                                <p:cTn id="102" presetID="2" presetClass="entr" presetSubtype="4" fill="hold" nodeType="afterEffect">
                                  <p:stCondLst>
                                    <p:cond delay="0"/>
                                  </p:stCondLst>
                                  <p:childTnLst>
                                    <p:set>
                                      <p:cBhvr>
                                        <p:cTn id="103" dur="1" fill="hold">
                                          <p:stCondLst>
                                            <p:cond delay="0"/>
                                          </p:stCondLst>
                                        </p:cTn>
                                        <p:tgtEl>
                                          <p:spTgt spid="65">
                                            <p:txEl>
                                              <p:pRg st="4" end="4"/>
                                            </p:txEl>
                                          </p:spTgt>
                                        </p:tgtEl>
                                        <p:attrNameLst>
                                          <p:attrName>style.visibility</p:attrName>
                                        </p:attrNameLst>
                                      </p:cBhvr>
                                      <p:to>
                                        <p:strVal val="visible"/>
                                      </p:to>
                                    </p:set>
                                    <p:anim calcmode="lin" valueType="num">
                                      <p:cBhvr additive="base">
                                        <p:cTn id="104" dur="500"/>
                                        <p:tgtEl>
                                          <p:spTgt spid="65">
                                            <p:txEl>
                                              <p:pRg st="4" end="4"/>
                                            </p:txEl>
                                          </p:spTgt>
                                        </p:tgtEl>
                                        <p:attrNameLst>
                                          <p:attrName>ppt_y</p:attrName>
                                        </p:attrNameLst>
                                      </p:cBhvr>
                                      <p:tavLst>
                                        <p:tav tm="0">
                                          <p:val>
                                            <p:strVal val="#ppt_y+1"/>
                                          </p:val>
                                        </p:tav>
                                        <p:tav tm="100000">
                                          <p:val>
                                            <p:strVal val="#ppt_y"/>
                                          </p:val>
                                        </p:tav>
                                      </p:tavLst>
                                    </p:anim>
                                  </p:childTnLst>
                                </p:cTn>
                              </p:par>
                            </p:childTnLst>
                          </p:cTn>
                        </p:par>
                        <p:par>
                          <p:cTn id="105" fill="hold">
                            <p:stCondLst>
                              <p:cond delay="12500"/>
                            </p:stCondLst>
                            <p:childTnLst>
                              <p:par>
                                <p:cTn id="106" presetID="2" presetClass="entr" presetSubtype="4" fill="hold" nodeType="afterEffect">
                                  <p:stCondLst>
                                    <p:cond delay="0"/>
                                  </p:stCondLst>
                                  <p:childTnLst>
                                    <p:set>
                                      <p:cBhvr>
                                        <p:cTn id="107" dur="1" fill="hold">
                                          <p:stCondLst>
                                            <p:cond delay="0"/>
                                          </p:stCondLst>
                                        </p:cTn>
                                        <p:tgtEl>
                                          <p:spTgt spid="65">
                                            <p:txEl>
                                              <p:pRg st="5" end="5"/>
                                            </p:txEl>
                                          </p:spTgt>
                                        </p:tgtEl>
                                        <p:attrNameLst>
                                          <p:attrName>style.visibility</p:attrName>
                                        </p:attrNameLst>
                                      </p:cBhvr>
                                      <p:to>
                                        <p:strVal val="visible"/>
                                      </p:to>
                                    </p:set>
                                    <p:anim calcmode="lin" valueType="num">
                                      <p:cBhvr additive="base">
                                        <p:cTn id="108" dur="500"/>
                                        <p:tgtEl>
                                          <p:spTgt spid="65">
                                            <p:txEl>
                                              <p:pRg st="5" end="5"/>
                                            </p:txEl>
                                          </p:spTgt>
                                        </p:tgtEl>
                                        <p:attrNameLst>
                                          <p:attrName>ppt_y</p:attrName>
                                        </p:attrNameLst>
                                      </p:cBhvr>
                                      <p:tavLst>
                                        <p:tav tm="0">
                                          <p:val>
                                            <p:strVal val="#ppt_y+1"/>
                                          </p:val>
                                        </p:tav>
                                        <p:tav tm="100000">
                                          <p:val>
                                            <p:strVal val="#ppt_y"/>
                                          </p:val>
                                        </p:tav>
                                      </p:tavLst>
                                    </p:anim>
                                  </p:childTnLst>
                                </p:cTn>
                              </p:par>
                            </p:childTnLst>
                          </p:cTn>
                        </p:par>
                        <p:par>
                          <p:cTn id="109" fill="hold">
                            <p:stCondLst>
                              <p:cond delay="13000"/>
                            </p:stCondLst>
                            <p:childTnLst>
                              <p:par>
                                <p:cTn id="110" presetID="2" presetClass="entr" presetSubtype="4" fill="hold" nodeType="afterEffect">
                                  <p:stCondLst>
                                    <p:cond delay="0"/>
                                  </p:stCondLst>
                                  <p:childTnLst>
                                    <p:set>
                                      <p:cBhvr>
                                        <p:cTn id="111" dur="1" fill="hold">
                                          <p:stCondLst>
                                            <p:cond delay="0"/>
                                          </p:stCondLst>
                                        </p:cTn>
                                        <p:tgtEl>
                                          <p:spTgt spid="65">
                                            <p:txEl>
                                              <p:pRg st="6" end="6"/>
                                            </p:txEl>
                                          </p:spTgt>
                                        </p:tgtEl>
                                        <p:attrNameLst>
                                          <p:attrName>style.visibility</p:attrName>
                                        </p:attrNameLst>
                                      </p:cBhvr>
                                      <p:to>
                                        <p:strVal val="visible"/>
                                      </p:to>
                                    </p:set>
                                    <p:anim calcmode="lin" valueType="num">
                                      <p:cBhvr additive="base">
                                        <p:cTn id="112" dur="500"/>
                                        <p:tgtEl>
                                          <p:spTgt spid="65">
                                            <p:txEl>
                                              <p:pRg st="6" end="6"/>
                                            </p:txEl>
                                          </p:spTgt>
                                        </p:tgtEl>
                                        <p:attrNameLst>
                                          <p:attrName>ppt_y</p:attrName>
                                        </p:attrNameLst>
                                      </p:cBhvr>
                                      <p:tavLst>
                                        <p:tav tm="0">
                                          <p:val>
                                            <p:strVal val="#ppt_y+1"/>
                                          </p:val>
                                        </p:tav>
                                        <p:tav tm="100000">
                                          <p:val>
                                            <p:strVal val="#ppt_y"/>
                                          </p:val>
                                        </p:tav>
                                      </p:tavLst>
                                    </p:anim>
                                  </p:childTnLst>
                                </p:cTn>
                              </p:par>
                            </p:childTnLst>
                          </p:cTn>
                        </p:par>
                        <p:par>
                          <p:cTn id="113" fill="hold">
                            <p:stCondLst>
                              <p:cond delay="13500"/>
                            </p:stCondLst>
                            <p:childTnLst>
                              <p:par>
                                <p:cTn id="114" presetID="2" presetClass="entr" presetSubtype="4" fill="hold" nodeType="afterEffect">
                                  <p:stCondLst>
                                    <p:cond delay="0"/>
                                  </p:stCondLst>
                                  <p:childTnLst>
                                    <p:set>
                                      <p:cBhvr>
                                        <p:cTn id="115" dur="1" fill="hold">
                                          <p:stCondLst>
                                            <p:cond delay="0"/>
                                          </p:stCondLst>
                                        </p:cTn>
                                        <p:tgtEl>
                                          <p:spTgt spid="65">
                                            <p:txEl>
                                              <p:pRg st="7" end="7"/>
                                            </p:txEl>
                                          </p:spTgt>
                                        </p:tgtEl>
                                        <p:attrNameLst>
                                          <p:attrName>style.visibility</p:attrName>
                                        </p:attrNameLst>
                                      </p:cBhvr>
                                      <p:to>
                                        <p:strVal val="visible"/>
                                      </p:to>
                                    </p:set>
                                    <p:anim calcmode="lin" valueType="num">
                                      <p:cBhvr additive="base">
                                        <p:cTn id="116" dur="500"/>
                                        <p:tgtEl>
                                          <p:spTgt spid="65">
                                            <p:txEl>
                                              <p:pRg st="7" end="7"/>
                                            </p:txEl>
                                          </p:spTgt>
                                        </p:tgtEl>
                                        <p:attrNameLst>
                                          <p:attrName>ppt_y</p:attrName>
                                        </p:attrNameLst>
                                      </p:cBhvr>
                                      <p:tavLst>
                                        <p:tav tm="0">
                                          <p:val>
                                            <p:strVal val="#ppt_y+1"/>
                                          </p:val>
                                        </p:tav>
                                        <p:tav tm="100000">
                                          <p:val>
                                            <p:strVal val="#ppt_y"/>
                                          </p:val>
                                        </p:tav>
                                      </p:tavLst>
                                    </p:anim>
                                  </p:childTnLst>
                                </p:cTn>
                              </p:par>
                            </p:childTnLst>
                          </p:cTn>
                        </p:par>
                        <p:par>
                          <p:cTn id="117" fill="hold">
                            <p:stCondLst>
                              <p:cond delay="14000"/>
                            </p:stCondLst>
                            <p:childTnLst>
                              <p:par>
                                <p:cTn id="118" presetID="2" presetClass="entr" presetSubtype="4" fill="hold" nodeType="afterEffect">
                                  <p:stCondLst>
                                    <p:cond delay="0"/>
                                  </p:stCondLst>
                                  <p:childTnLst>
                                    <p:set>
                                      <p:cBhvr>
                                        <p:cTn id="119" dur="1" fill="hold">
                                          <p:stCondLst>
                                            <p:cond delay="0"/>
                                          </p:stCondLst>
                                        </p:cTn>
                                        <p:tgtEl>
                                          <p:spTgt spid="65">
                                            <p:txEl>
                                              <p:pRg st="8" end="8"/>
                                            </p:txEl>
                                          </p:spTgt>
                                        </p:tgtEl>
                                        <p:attrNameLst>
                                          <p:attrName>style.visibility</p:attrName>
                                        </p:attrNameLst>
                                      </p:cBhvr>
                                      <p:to>
                                        <p:strVal val="visible"/>
                                      </p:to>
                                    </p:set>
                                    <p:anim calcmode="lin" valueType="num">
                                      <p:cBhvr additive="base">
                                        <p:cTn id="120" dur="500"/>
                                        <p:tgtEl>
                                          <p:spTgt spid="65">
                                            <p:txEl>
                                              <p:pRg st="8" end="8"/>
                                            </p:txEl>
                                          </p:spTgt>
                                        </p:tgtEl>
                                        <p:attrNameLst>
                                          <p:attrName>ppt_y</p:attrName>
                                        </p:attrNameLst>
                                      </p:cBhvr>
                                      <p:tavLst>
                                        <p:tav tm="0">
                                          <p:val>
                                            <p:strVal val="#ppt_y+1"/>
                                          </p:val>
                                        </p:tav>
                                        <p:tav tm="100000">
                                          <p:val>
                                            <p:strVal val="#ppt_y"/>
                                          </p:val>
                                        </p:tav>
                                      </p:tavLst>
                                    </p:anim>
                                  </p:childTnLst>
                                </p:cTn>
                              </p:par>
                            </p:childTnLst>
                          </p:cTn>
                        </p:par>
                        <p:par>
                          <p:cTn id="121" fill="hold">
                            <p:stCondLst>
                              <p:cond delay="14500"/>
                            </p:stCondLst>
                            <p:childTnLst>
                              <p:par>
                                <p:cTn id="122" presetID="23" presetClass="entr" presetSubtype="16" fill="hold" nodeType="afterEffect">
                                  <p:stCondLst>
                                    <p:cond delay="0"/>
                                  </p:stCondLst>
                                  <p:childTnLst>
                                    <p:set>
                                      <p:cBhvr>
                                        <p:cTn id="123" dur="1" fill="hold">
                                          <p:stCondLst>
                                            <p:cond delay="0"/>
                                          </p:stCondLst>
                                        </p:cTn>
                                        <p:tgtEl>
                                          <p:spTgt spid="67"/>
                                        </p:tgtEl>
                                        <p:attrNameLst>
                                          <p:attrName>style.visibility</p:attrName>
                                        </p:attrNameLst>
                                      </p:cBhvr>
                                      <p:to>
                                        <p:strVal val="visible"/>
                                      </p:to>
                                    </p:set>
                                    <p:anim calcmode="lin" valueType="num">
                                      <p:cBhvr additive="base">
                                        <p:cTn id="124" dur="500"/>
                                        <p:tgtEl>
                                          <p:spTgt spid="67"/>
                                        </p:tgtEl>
                                        <p:attrNameLst>
                                          <p:attrName>ppt_w</p:attrName>
                                        </p:attrNameLst>
                                      </p:cBhvr>
                                      <p:tavLst>
                                        <p:tav tm="0">
                                          <p:val>
                                            <p:strVal val="0"/>
                                          </p:val>
                                        </p:tav>
                                        <p:tav tm="100000">
                                          <p:val>
                                            <p:strVal val="#ppt_w"/>
                                          </p:val>
                                        </p:tav>
                                      </p:tavLst>
                                    </p:anim>
                                    <p:anim calcmode="lin" valueType="num">
                                      <p:cBhvr additive="base">
                                        <p:cTn id="125" dur="500"/>
                                        <p:tgtEl>
                                          <p:spTgt spid="67"/>
                                        </p:tgtEl>
                                        <p:attrNameLst>
                                          <p:attrName>ppt_h</p:attrName>
                                        </p:attrNameLst>
                                      </p:cBhvr>
                                      <p:tavLst>
                                        <p:tav tm="0">
                                          <p:val>
                                            <p:strVal val="0"/>
                                          </p:val>
                                        </p:tav>
                                        <p:tav tm="100000">
                                          <p:val>
                                            <p:strVal val="#ppt_h"/>
                                          </p:val>
                                        </p:tav>
                                      </p:tavLst>
                                    </p:anim>
                                  </p:childTnLst>
                                </p:cTn>
                              </p:par>
                            </p:childTnLst>
                          </p:cTn>
                        </p:par>
                        <p:par>
                          <p:cTn id="126" fill="hold">
                            <p:stCondLst>
                              <p:cond delay="15000"/>
                            </p:stCondLst>
                            <p:childTnLst>
                              <p:par>
                                <p:cTn id="127" presetID="10" presetClass="entr" presetSubtype="0" fill="hold" nodeType="afterEffect">
                                  <p:stCondLst>
                                    <p:cond delay="0"/>
                                  </p:stCondLst>
                                  <p:childTnLst>
                                    <p:set>
                                      <p:cBhvr>
                                        <p:cTn id="128" dur="1" fill="hold">
                                          <p:stCondLst>
                                            <p:cond delay="0"/>
                                          </p:stCondLst>
                                        </p:cTn>
                                        <p:tgtEl>
                                          <p:spTgt spid="66">
                                            <p:txEl>
                                              <p:pRg st="0" end="0"/>
                                            </p:txEl>
                                          </p:spTgt>
                                        </p:tgtEl>
                                        <p:attrNameLst>
                                          <p:attrName>style.visibility</p:attrName>
                                        </p:attrNameLst>
                                      </p:cBhvr>
                                      <p:to>
                                        <p:strVal val="visible"/>
                                      </p:to>
                                    </p:set>
                                    <p:animEffect transition="in" filter="fade">
                                      <p:cBhvr>
                                        <p:cTn id="129" dur="500"/>
                                        <p:tgtEl>
                                          <p:spTgt spid="66">
                                            <p:txEl>
                                              <p:pRg st="0" end="0"/>
                                            </p:txEl>
                                          </p:spTgt>
                                        </p:tgtEl>
                                      </p:cBhvr>
                                    </p:animEffect>
                                  </p:childTnLst>
                                </p:cTn>
                              </p:par>
                            </p:childTnLst>
                          </p:cTn>
                        </p:par>
                        <p:par>
                          <p:cTn id="130" fill="hold">
                            <p:stCondLst>
                              <p:cond delay="15500"/>
                            </p:stCondLst>
                            <p:childTnLst>
                              <p:par>
                                <p:cTn id="131" presetID="10" presetClass="entr" presetSubtype="0" fill="hold" nodeType="afterEffect">
                                  <p:stCondLst>
                                    <p:cond delay="0"/>
                                  </p:stCondLst>
                                  <p:childTnLst>
                                    <p:set>
                                      <p:cBhvr>
                                        <p:cTn id="132" dur="1" fill="hold">
                                          <p:stCondLst>
                                            <p:cond delay="0"/>
                                          </p:stCondLst>
                                        </p:cTn>
                                        <p:tgtEl>
                                          <p:spTgt spid="66">
                                            <p:txEl>
                                              <p:pRg st="1" end="1"/>
                                            </p:txEl>
                                          </p:spTgt>
                                        </p:tgtEl>
                                        <p:attrNameLst>
                                          <p:attrName>style.visibility</p:attrName>
                                        </p:attrNameLst>
                                      </p:cBhvr>
                                      <p:to>
                                        <p:strVal val="visible"/>
                                      </p:to>
                                    </p:set>
                                    <p:animEffect transition="in" filter="fade">
                                      <p:cBhvr>
                                        <p:cTn id="133" dur="500"/>
                                        <p:tgtEl>
                                          <p:spTgt spid="66">
                                            <p:txEl>
                                              <p:pRg st="1" end="1"/>
                                            </p:txEl>
                                          </p:spTgt>
                                        </p:tgtEl>
                                      </p:cBhvr>
                                    </p:animEffect>
                                  </p:childTnLst>
                                </p:cTn>
                              </p:par>
                            </p:childTnLst>
                          </p:cTn>
                        </p:par>
                        <p:par>
                          <p:cTn id="134" fill="hold">
                            <p:stCondLst>
                              <p:cond delay="16000"/>
                            </p:stCondLst>
                            <p:childTnLst>
                              <p:par>
                                <p:cTn id="135" presetID="10" presetClass="entr" presetSubtype="0" fill="hold" nodeType="afterEffect">
                                  <p:stCondLst>
                                    <p:cond delay="0"/>
                                  </p:stCondLst>
                                  <p:childTnLst>
                                    <p:set>
                                      <p:cBhvr>
                                        <p:cTn id="136" dur="1" fill="hold">
                                          <p:stCondLst>
                                            <p:cond delay="0"/>
                                          </p:stCondLst>
                                        </p:cTn>
                                        <p:tgtEl>
                                          <p:spTgt spid="66">
                                            <p:txEl>
                                              <p:pRg st="2" end="2"/>
                                            </p:txEl>
                                          </p:spTgt>
                                        </p:tgtEl>
                                        <p:attrNameLst>
                                          <p:attrName>style.visibility</p:attrName>
                                        </p:attrNameLst>
                                      </p:cBhvr>
                                      <p:to>
                                        <p:strVal val="visible"/>
                                      </p:to>
                                    </p:set>
                                    <p:animEffect transition="in" filter="fade">
                                      <p:cBhvr>
                                        <p:cTn id="137" dur="500"/>
                                        <p:tgtEl>
                                          <p:spTgt spid="66">
                                            <p:txEl>
                                              <p:pRg st="2" end="2"/>
                                            </p:txEl>
                                          </p:spTgt>
                                        </p:tgtEl>
                                      </p:cBhvr>
                                    </p:animEffect>
                                  </p:childTnLst>
                                </p:cTn>
                              </p:par>
                            </p:childTnLst>
                          </p:cTn>
                        </p:par>
                        <p:par>
                          <p:cTn id="138" fill="hold">
                            <p:stCondLst>
                              <p:cond delay="16500"/>
                            </p:stCondLst>
                            <p:childTnLst>
                              <p:par>
                                <p:cTn id="139" presetID="10" presetClass="entr" presetSubtype="0" fill="hold" nodeType="afterEffect">
                                  <p:stCondLst>
                                    <p:cond delay="0"/>
                                  </p:stCondLst>
                                  <p:childTnLst>
                                    <p:set>
                                      <p:cBhvr>
                                        <p:cTn id="140" dur="1" fill="hold">
                                          <p:stCondLst>
                                            <p:cond delay="0"/>
                                          </p:stCondLst>
                                        </p:cTn>
                                        <p:tgtEl>
                                          <p:spTgt spid="66">
                                            <p:txEl>
                                              <p:pRg st="3" end="3"/>
                                            </p:txEl>
                                          </p:spTgt>
                                        </p:tgtEl>
                                        <p:attrNameLst>
                                          <p:attrName>style.visibility</p:attrName>
                                        </p:attrNameLst>
                                      </p:cBhvr>
                                      <p:to>
                                        <p:strVal val="visible"/>
                                      </p:to>
                                    </p:set>
                                    <p:animEffect transition="in" filter="fade">
                                      <p:cBhvr>
                                        <p:cTn id="141" dur="500"/>
                                        <p:tgtEl>
                                          <p:spTgt spid="66">
                                            <p:txEl>
                                              <p:pRg st="3" end="3"/>
                                            </p:txEl>
                                          </p:spTgt>
                                        </p:tgtEl>
                                      </p:cBhvr>
                                    </p:animEffect>
                                  </p:childTnLst>
                                </p:cTn>
                              </p:par>
                            </p:childTnLst>
                          </p:cTn>
                        </p:par>
                        <p:par>
                          <p:cTn id="142" fill="hold">
                            <p:stCondLst>
                              <p:cond delay="17000"/>
                            </p:stCondLst>
                            <p:childTnLst>
                              <p:par>
                                <p:cTn id="143" presetID="10" presetClass="entr" presetSubtype="0" fill="hold" nodeType="afterEffect">
                                  <p:stCondLst>
                                    <p:cond delay="0"/>
                                  </p:stCondLst>
                                  <p:childTnLst>
                                    <p:set>
                                      <p:cBhvr>
                                        <p:cTn id="144" dur="1" fill="hold">
                                          <p:stCondLst>
                                            <p:cond delay="0"/>
                                          </p:stCondLst>
                                        </p:cTn>
                                        <p:tgtEl>
                                          <p:spTgt spid="66">
                                            <p:txEl>
                                              <p:pRg st="4" end="4"/>
                                            </p:txEl>
                                          </p:spTgt>
                                        </p:tgtEl>
                                        <p:attrNameLst>
                                          <p:attrName>style.visibility</p:attrName>
                                        </p:attrNameLst>
                                      </p:cBhvr>
                                      <p:to>
                                        <p:strVal val="visible"/>
                                      </p:to>
                                    </p:set>
                                    <p:animEffect transition="in" filter="fade">
                                      <p:cBhvr>
                                        <p:cTn id="145" dur="500"/>
                                        <p:tgtEl>
                                          <p:spTgt spid="66">
                                            <p:txEl>
                                              <p:pRg st="4" end="4"/>
                                            </p:txEl>
                                          </p:spTgt>
                                        </p:tgtEl>
                                      </p:cBhvr>
                                    </p:animEffect>
                                  </p:childTnLst>
                                </p:cTn>
                              </p:par>
                            </p:childTnLst>
                          </p:cTn>
                        </p:par>
                        <p:par>
                          <p:cTn id="146" fill="hold">
                            <p:stCondLst>
                              <p:cond delay="17500"/>
                            </p:stCondLst>
                            <p:childTnLst>
                              <p:par>
                                <p:cTn id="147" presetID="10" presetClass="entr" presetSubtype="0" fill="hold" nodeType="afterEffect">
                                  <p:stCondLst>
                                    <p:cond delay="0"/>
                                  </p:stCondLst>
                                  <p:childTnLst>
                                    <p:set>
                                      <p:cBhvr>
                                        <p:cTn id="148" dur="1" fill="hold">
                                          <p:stCondLst>
                                            <p:cond delay="0"/>
                                          </p:stCondLst>
                                        </p:cTn>
                                        <p:tgtEl>
                                          <p:spTgt spid="66">
                                            <p:txEl>
                                              <p:pRg st="5" end="5"/>
                                            </p:txEl>
                                          </p:spTgt>
                                        </p:tgtEl>
                                        <p:attrNameLst>
                                          <p:attrName>style.visibility</p:attrName>
                                        </p:attrNameLst>
                                      </p:cBhvr>
                                      <p:to>
                                        <p:strVal val="visible"/>
                                      </p:to>
                                    </p:set>
                                    <p:animEffect transition="in" filter="fade">
                                      <p:cBhvr>
                                        <p:cTn id="149" dur="500"/>
                                        <p:tgtEl>
                                          <p:spTgt spid="66">
                                            <p:txEl>
                                              <p:pRg st="5" end="5"/>
                                            </p:txEl>
                                          </p:spTgt>
                                        </p:tgtEl>
                                      </p:cBhvr>
                                    </p:animEffect>
                                  </p:childTnLst>
                                </p:cTn>
                              </p:par>
                            </p:childTnLst>
                          </p:cTn>
                        </p:par>
                        <p:par>
                          <p:cTn id="150" fill="hold">
                            <p:stCondLst>
                              <p:cond delay="18000"/>
                            </p:stCondLst>
                            <p:childTnLst>
                              <p:par>
                                <p:cTn id="151" presetID="10" presetClass="entr" presetSubtype="0" fill="hold" nodeType="afterEffect">
                                  <p:stCondLst>
                                    <p:cond delay="0"/>
                                  </p:stCondLst>
                                  <p:childTnLst>
                                    <p:set>
                                      <p:cBhvr>
                                        <p:cTn id="152" dur="1" fill="hold">
                                          <p:stCondLst>
                                            <p:cond delay="0"/>
                                          </p:stCondLst>
                                        </p:cTn>
                                        <p:tgtEl>
                                          <p:spTgt spid="66">
                                            <p:txEl>
                                              <p:pRg st="6" end="6"/>
                                            </p:txEl>
                                          </p:spTgt>
                                        </p:tgtEl>
                                        <p:attrNameLst>
                                          <p:attrName>style.visibility</p:attrName>
                                        </p:attrNameLst>
                                      </p:cBhvr>
                                      <p:to>
                                        <p:strVal val="visible"/>
                                      </p:to>
                                    </p:set>
                                    <p:animEffect transition="in" filter="fade">
                                      <p:cBhvr>
                                        <p:cTn id="153" dur="500"/>
                                        <p:tgtEl>
                                          <p:spTgt spid="66">
                                            <p:txEl>
                                              <p:pRg st="6" end="6"/>
                                            </p:txEl>
                                          </p:spTgt>
                                        </p:tgtEl>
                                      </p:cBhvr>
                                    </p:animEffect>
                                  </p:childTnLst>
                                </p:cTn>
                              </p:par>
                            </p:childTnLst>
                          </p:cTn>
                        </p:par>
                        <p:par>
                          <p:cTn id="154" fill="hold">
                            <p:stCondLst>
                              <p:cond delay="18500"/>
                            </p:stCondLst>
                            <p:childTnLst>
                              <p:par>
                                <p:cTn id="155" presetID="10" presetClass="entr" presetSubtype="0" fill="hold" nodeType="afterEffect">
                                  <p:stCondLst>
                                    <p:cond delay="0"/>
                                  </p:stCondLst>
                                  <p:childTnLst>
                                    <p:set>
                                      <p:cBhvr>
                                        <p:cTn id="156" dur="1" fill="hold">
                                          <p:stCondLst>
                                            <p:cond delay="0"/>
                                          </p:stCondLst>
                                        </p:cTn>
                                        <p:tgtEl>
                                          <p:spTgt spid="66">
                                            <p:txEl>
                                              <p:pRg st="7" end="7"/>
                                            </p:txEl>
                                          </p:spTgt>
                                        </p:tgtEl>
                                        <p:attrNameLst>
                                          <p:attrName>style.visibility</p:attrName>
                                        </p:attrNameLst>
                                      </p:cBhvr>
                                      <p:to>
                                        <p:strVal val="visible"/>
                                      </p:to>
                                    </p:set>
                                    <p:animEffect transition="in" filter="fade">
                                      <p:cBhvr>
                                        <p:cTn id="157" dur="500"/>
                                        <p:tgtEl>
                                          <p:spTgt spid="66">
                                            <p:txEl>
                                              <p:pRg st="7" end="7"/>
                                            </p:txEl>
                                          </p:spTgt>
                                        </p:tgtEl>
                                      </p:cBhvr>
                                    </p:animEffect>
                                  </p:childTnLst>
                                </p:cTn>
                              </p:par>
                            </p:childTnLst>
                          </p:cTn>
                        </p:par>
                        <p:par>
                          <p:cTn id="158" fill="hold">
                            <p:stCondLst>
                              <p:cond delay="19000"/>
                            </p:stCondLst>
                            <p:childTnLst>
                              <p:par>
                                <p:cTn id="159" presetID="10" presetClass="entr" presetSubtype="0" fill="hold" nodeType="afterEffect">
                                  <p:stCondLst>
                                    <p:cond delay="0"/>
                                  </p:stCondLst>
                                  <p:childTnLst>
                                    <p:set>
                                      <p:cBhvr>
                                        <p:cTn id="160" dur="1" fill="hold">
                                          <p:stCondLst>
                                            <p:cond delay="0"/>
                                          </p:stCondLst>
                                        </p:cTn>
                                        <p:tgtEl>
                                          <p:spTgt spid="66">
                                            <p:txEl>
                                              <p:pRg st="8" end="8"/>
                                            </p:txEl>
                                          </p:spTgt>
                                        </p:tgtEl>
                                        <p:attrNameLst>
                                          <p:attrName>style.visibility</p:attrName>
                                        </p:attrNameLst>
                                      </p:cBhvr>
                                      <p:to>
                                        <p:strVal val="visible"/>
                                      </p:to>
                                    </p:set>
                                    <p:animEffect transition="in" filter="fade">
                                      <p:cBhvr>
                                        <p:cTn id="161" dur="500"/>
                                        <p:tgtEl>
                                          <p:spTgt spid="66">
                                            <p:txEl>
                                              <p:pRg st="8" end="8"/>
                                            </p:txEl>
                                          </p:spTgt>
                                        </p:tgtEl>
                                      </p:cBhvr>
                                    </p:animEffect>
                                  </p:childTnLst>
                                </p:cTn>
                              </p:par>
                            </p:childTnLst>
                          </p:cTn>
                        </p:par>
                        <p:par>
                          <p:cTn id="162" fill="hold">
                            <p:stCondLst>
                              <p:cond delay="19500"/>
                            </p:stCondLst>
                            <p:childTnLst>
                              <p:par>
                                <p:cTn id="163" presetID="2" presetClass="entr" presetSubtype="4" fill="hold" nodeType="afterEffect">
                                  <p:stCondLst>
                                    <p:cond delay="0"/>
                                  </p:stCondLst>
                                  <p:childTnLst>
                                    <p:set>
                                      <p:cBhvr>
                                        <p:cTn id="164" dur="1" fill="hold">
                                          <p:stCondLst>
                                            <p:cond delay="0"/>
                                          </p:stCondLst>
                                        </p:cTn>
                                        <p:tgtEl>
                                          <p:spTgt spid="68">
                                            <p:txEl>
                                              <p:pRg st="0" end="0"/>
                                            </p:txEl>
                                          </p:spTgt>
                                        </p:tgtEl>
                                        <p:attrNameLst>
                                          <p:attrName>style.visibility</p:attrName>
                                        </p:attrNameLst>
                                      </p:cBhvr>
                                      <p:to>
                                        <p:strVal val="visible"/>
                                      </p:to>
                                    </p:set>
                                    <p:anim calcmode="lin" valueType="num">
                                      <p:cBhvr additive="base">
                                        <p:cTn id="165" dur="500"/>
                                        <p:tgtEl>
                                          <p:spTgt spid="68">
                                            <p:txEl>
                                              <p:pRg st="0" end="0"/>
                                            </p:txEl>
                                          </p:spTgt>
                                        </p:tgtEl>
                                        <p:attrNameLst>
                                          <p:attrName>ppt_y</p:attrName>
                                        </p:attrNameLst>
                                      </p:cBhvr>
                                      <p:tavLst>
                                        <p:tav tm="0">
                                          <p:val>
                                            <p:strVal val="#ppt_y+1"/>
                                          </p:val>
                                        </p:tav>
                                        <p:tav tm="100000">
                                          <p:val>
                                            <p:strVal val="#ppt_y"/>
                                          </p:val>
                                        </p:tav>
                                      </p:tavLst>
                                    </p:anim>
                                  </p:childTnLst>
                                </p:cTn>
                              </p:par>
                            </p:childTnLst>
                          </p:cTn>
                        </p:par>
                        <p:par>
                          <p:cTn id="166" fill="hold">
                            <p:stCondLst>
                              <p:cond delay="20000"/>
                            </p:stCondLst>
                            <p:childTnLst>
                              <p:par>
                                <p:cTn id="167" presetID="2" presetClass="entr" presetSubtype="4" fill="hold" nodeType="afterEffect">
                                  <p:stCondLst>
                                    <p:cond delay="0"/>
                                  </p:stCondLst>
                                  <p:childTnLst>
                                    <p:set>
                                      <p:cBhvr>
                                        <p:cTn id="168" dur="1" fill="hold">
                                          <p:stCondLst>
                                            <p:cond delay="0"/>
                                          </p:stCondLst>
                                        </p:cTn>
                                        <p:tgtEl>
                                          <p:spTgt spid="68">
                                            <p:txEl>
                                              <p:pRg st="1" end="1"/>
                                            </p:txEl>
                                          </p:spTgt>
                                        </p:tgtEl>
                                        <p:attrNameLst>
                                          <p:attrName>style.visibility</p:attrName>
                                        </p:attrNameLst>
                                      </p:cBhvr>
                                      <p:to>
                                        <p:strVal val="visible"/>
                                      </p:to>
                                    </p:set>
                                    <p:anim calcmode="lin" valueType="num">
                                      <p:cBhvr additive="base">
                                        <p:cTn id="169" dur="500"/>
                                        <p:tgtEl>
                                          <p:spTgt spid="68">
                                            <p:txEl>
                                              <p:pRg st="1" end="1"/>
                                            </p:txEl>
                                          </p:spTgt>
                                        </p:tgtEl>
                                        <p:attrNameLst>
                                          <p:attrName>ppt_y</p:attrName>
                                        </p:attrNameLst>
                                      </p:cBhvr>
                                      <p:tavLst>
                                        <p:tav tm="0">
                                          <p:val>
                                            <p:strVal val="#ppt_y+1"/>
                                          </p:val>
                                        </p:tav>
                                        <p:tav tm="100000">
                                          <p:val>
                                            <p:strVal val="#ppt_y"/>
                                          </p:val>
                                        </p:tav>
                                      </p:tavLst>
                                    </p:anim>
                                  </p:childTnLst>
                                </p:cTn>
                              </p:par>
                            </p:childTnLst>
                          </p:cTn>
                        </p:par>
                        <p:par>
                          <p:cTn id="170" fill="hold">
                            <p:stCondLst>
                              <p:cond delay="20500"/>
                            </p:stCondLst>
                            <p:childTnLst>
                              <p:par>
                                <p:cTn id="171" presetID="2" presetClass="entr" presetSubtype="4" fill="hold" nodeType="afterEffect">
                                  <p:stCondLst>
                                    <p:cond delay="0"/>
                                  </p:stCondLst>
                                  <p:childTnLst>
                                    <p:set>
                                      <p:cBhvr>
                                        <p:cTn id="172" dur="1" fill="hold">
                                          <p:stCondLst>
                                            <p:cond delay="0"/>
                                          </p:stCondLst>
                                        </p:cTn>
                                        <p:tgtEl>
                                          <p:spTgt spid="68">
                                            <p:txEl>
                                              <p:pRg st="2" end="2"/>
                                            </p:txEl>
                                          </p:spTgt>
                                        </p:tgtEl>
                                        <p:attrNameLst>
                                          <p:attrName>style.visibility</p:attrName>
                                        </p:attrNameLst>
                                      </p:cBhvr>
                                      <p:to>
                                        <p:strVal val="visible"/>
                                      </p:to>
                                    </p:set>
                                    <p:anim calcmode="lin" valueType="num">
                                      <p:cBhvr additive="base">
                                        <p:cTn id="173" dur="500"/>
                                        <p:tgtEl>
                                          <p:spTgt spid="68">
                                            <p:txEl>
                                              <p:pRg st="2" end="2"/>
                                            </p:txEl>
                                          </p:spTgt>
                                        </p:tgtEl>
                                        <p:attrNameLst>
                                          <p:attrName>ppt_y</p:attrName>
                                        </p:attrNameLst>
                                      </p:cBhvr>
                                      <p:tavLst>
                                        <p:tav tm="0">
                                          <p:val>
                                            <p:strVal val="#ppt_y+1"/>
                                          </p:val>
                                        </p:tav>
                                        <p:tav tm="100000">
                                          <p:val>
                                            <p:strVal val="#ppt_y"/>
                                          </p:val>
                                        </p:tav>
                                      </p:tavLst>
                                    </p:anim>
                                  </p:childTnLst>
                                </p:cTn>
                              </p:par>
                            </p:childTnLst>
                          </p:cTn>
                        </p:par>
                        <p:par>
                          <p:cTn id="174" fill="hold">
                            <p:stCondLst>
                              <p:cond delay="21000"/>
                            </p:stCondLst>
                            <p:childTnLst>
                              <p:par>
                                <p:cTn id="175" presetID="2" presetClass="entr" presetSubtype="4" fill="hold" nodeType="afterEffect">
                                  <p:stCondLst>
                                    <p:cond delay="0"/>
                                  </p:stCondLst>
                                  <p:childTnLst>
                                    <p:set>
                                      <p:cBhvr>
                                        <p:cTn id="176" dur="1" fill="hold">
                                          <p:stCondLst>
                                            <p:cond delay="0"/>
                                          </p:stCondLst>
                                        </p:cTn>
                                        <p:tgtEl>
                                          <p:spTgt spid="68">
                                            <p:txEl>
                                              <p:pRg st="3" end="3"/>
                                            </p:txEl>
                                          </p:spTgt>
                                        </p:tgtEl>
                                        <p:attrNameLst>
                                          <p:attrName>style.visibility</p:attrName>
                                        </p:attrNameLst>
                                      </p:cBhvr>
                                      <p:to>
                                        <p:strVal val="visible"/>
                                      </p:to>
                                    </p:set>
                                    <p:anim calcmode="lin" valueType="num">
                                      <p:cBhvr additive="base">
                                        <p:cTn id="177" dur="500"/>
                                        <p:tgtEl>
                                          <p:spTgt spid="68">
                                            <p:txEl>
                                              <p:pRg st="3" end="3"/>
                                            </p:txEl>
                                          </p:spTgt>
                                        </p:tgtEl>
                                        <p:attrNameLst>
                                          <p:attrName>ppt_y</p:attrName>
                                        </p:attrNameLst>
                                      </p:cBhvr>
                                      <p:tavLst>
                                        <p:tav tm="0">
                                          <p:val>
                                            <p:strVal val="#ppt_y+1"/>
                                          </p:val>
                                        </p:tav>
                                        <p:tav tm="100000">
                                          <p:val>
                                            <p:strVal val="#ppt_y"/>
                                          </p:val>
                                        </p:tav>
                                      </p:tavLst>
                                    </p:anim>
                                  </p:childTnLst>
                                </p:cTn>
                              </p:par>
                            </p:childTnLst>
                          </p:cTn>
                        </p:par>
                        <p:par>
                          <p:cTn id="178" fill="hold">
                            <p:stCondLst>
                              <p:cond delay="21500"/>
                            </p:stCondLst>
                            <p:childTnLst>
                              <p:par>
                                <p:cTn id="179" presetID="2" presetClass="entr" presetSubtype="4" fill="hold" nodeType="afterEffect">
                                  <p:stCondLst>
                                    <p:cond delay="0"/>
                                  </p:stCondLst>
                                  <p:childTnLst>
                                    <p:set>
                                      <p:cBhvr>
                                        <p:cTn id="180" dur="1" fill="hold">
                                          <p:stCondLst>
                                            <p:cond delay="0"/>
                                          </p:stCondLst>
                                        </p:cTn>
                                        <p:tgtEl>
                                          <p:spTgt spid="68">
                                            <p:txEl>
                                              <p:pRg st="4" end="4"/>
                                            </p:txEl>
                                          </p:spTgt>
                                        </p:tgtEl>
                                        <p:attrNameLst>
                                          <p:attrName>style.visibility</p:attrName>
                                        </p:attrNameLst>
                                      </p:cBhvr>
                                      <p:to>
                                        <p:strVal val="visible"/>
                                      </p:to>
                                    </p:set>
                                    <p:anim calcmode="lin" valueType="num">
                                      <p:cBhvr additive="base">
                                        <p:cTn id="181" dur="500"/>
                                        <p:tgtEl>
                                          <p:spTgt spid="68">
                                            <p:txEl>
                                              <p:pRg st="4" end="4"/>
                                            </p:txEl>
                                          </p:spTgt>
                                        </p:tgtEl>
                                        <p:attrNameLst>
                                          <p:attrName>ppt_y</p:attrName>
                                        </p:attrNameLst>
                                      </p:cBhvr>
                                      <p:tavLst>
                                        <p:tav tm="0">
                                          <p:val>
                                            <p:strVal val="#ppt_y+1"/>
                                          </p:val>
                                        </p:tav>
                                        <p:tav tm="100000">
                                          <p:val>
                                            <p:strVal val="#ppt_y"/>
                                          </p:val>
                                        </p:tav>
                                      </p:tavLst>
                                    </p:anim>
                                  </p:childTnLst>
                                </p:cTn>
                              </p:par>
                            </p:childTnLst>
                          </p:cTn>
                        </p:par>
                        <p:par>
                          <p:cTn id="182" fill="hold">
                            <p:stCondLst>
                              <p:cond delay="22000"/>
                            </p:stCondLst>
                            <p:childTnLst>
                              <p:par>
                                <p:cTn id="183" presetID="2" presetClass="entr" presetSubtype="4" fill="hold" nodeType="afterEffect">
                                  <p:stCondLst>
                                    <p:cond delay="0"/>
                                  </p:stCondLst>
                                  <p:childTnLst>
                                    <p:set>
                                      <p:cBhvr>
                                        <p:cTn id="184" dur="1" fill="hold">
                                          <p:stCondLst>
                                            <p:cond delay="0"/>
                                          </p:stCondLst>
                                        </p:cTn>
                                        <p:tgtEl>
                                          <p:spTgt spid="68">
                                            <p:txEl>
                                              <p:pRg st="5" end="5"/>
                                            </p:txEl>
                                          </p:spTgt>
                                        </p:tgtEl>
                                        <p:attrNameLst>
                                          <p:attrName>style.visibility</p:attrName>
                                        </p:attrNameLst>
                                      </p:cBhvr>
                                      <p:to>
                                        <p:strVal val="visible"/>
                                      </p:to>
                                    </p:set>
                                    <p:anim calcmode="lin" valueType="num">
                                      <p:cBhvr additive="base">
                                        <p:cTn id="185" dur="500"/>
                                        <p:tgtEl>
                                          <p:spTgt spid="68">
                                            <p:txEl>
                                              <p:pRg st="5" end="5"/>
                                            </p:txEl>
                                          </p:spTgt>
                                        </p:tgtEl>
                                        <p:attrNameLst>
                                          <p:attrName>ppt_y</p:attrName>
                                        </p:attrNameLst>
                                      </p:cBhvr>
                                      <p:tavLst>
                                        <p:tav tm="0">
                                          <p:val>
                                            <p:strVal val="#ppt_y+1"/>
                                          </p:val>
                                        </p:tav>
                                        <p:tav tm="100000">
                                          <p:val>
                                            <p:strVal val="#ppt_y"/>
                                          </p:val>
                                        </p:tav>
                                      </p:tavLst>
                                    </p:anim>
                                  </p:childTnLst>
                                </p:cTn>
                              </p:par>
                            </p:childTnLst>
                          </p:cTn>
                        </p:par>
                        <p:par>
                          <p:cTn id="186" fill="hold">
                            <p:stCondLst>
                              <p:cond delay="22500"/>
                            </p:stCondLst>
                            <p:childTnLst>
                              <p:par>
                                <p:cTn id="187" presetID="2" presetClass="entr" presetSubtype="4" fill="hold" nodeType="afterEffect">
                                  <p:stCondLst>
                                    <p:cond delay="0"/>
                                  </p:stCondLst>
                                  <p:childTnLst>
                                    <p:set>
                                      <p:cBhvr>
                                        <p:cTn id="188" dur="1" fill="hold">
                                          <p:stCondLst>
                                            <p:cond delay="0"/>
                                          </p:stCondLst>
                                        </p:cTn>
                                        <p:tgtEl>
                                          <p:spTgt spid="68">
                                            <p:txEl>
                                              <p:pRg st="6" end="6"/>
                                            </p:txEl>
                                          </p:spTgt>
                                        </p:tgtEl>
                                        <p:attrNameLst>
                                          <p:attrName>style.visibility</p:attrName>
                                        </p:attrNameLst>
                                      </p:cBhvr>
                                      <p:to>
                                        <p:strVal val="visible"/>
                                      </p:to>
                                    </p:set>
                                    <p:anim calcmode="lin" valueType="num">
                                      <p:cBhvr additive="base">
                                        <p:cTn id="189" dur="500"/>
                                        <p:tgtEl>
                                          <p:spTgt spid="68">
                                            <p:txEl>
                                              <p:pRg st="6" end="6"/>
                                            </p:txEl>
                                          </p:spTgt>
                                        </p:tgtEl>
                                        <p:attrNameLst>
                                          <p:attrName>ppt_y</p:attrName>
                                        </p:attrNameLst>
                                      </p:cBhvr>
                                      <p:tavLst>
                                        <p:tav tm="0">
                                          <p:val>
                                            <p:strVal val="#ppt_y+1"/>
                                          </p:val>
                                        </p:tav>
                                        <p:tav tm="100000">
                                          <p:val>
                                            <p:strVal val="#ppt_y"/>
                                          </p:val>
                                        </p:tav>
                                      </p:tavLst>
                                    </p:anim>
                                  </p:childTnLst>
                                </p:cTn>
                              </p:par>
                            </p:childTnLst>
                          </p:cTn>
                        </p:par>
                        <p:par>
                          <p:cTn id="190" fill="hold">
                            <p:stCondLst>
                              <p:cond delay="23000"/>
                            </p:stCondLst>
                            <p:childTnLst>
                              <p:par>
                                <p:cTn id="191" presetID="2" presetClass="entr" presetSubtype="4" fill="hold" nodeType="afterEffect">
                                  <p:stCondLst>
                                    <p:cond delay="0"/>
                                  </p:stCondLst>
                                  <p:childTnLst>
                                    <p:set>
                                      <p:cBhvr>
                                        <p:cTn id="192" dur="1" fill="hold">
                                          <p:stCondLst>
                                            <p:cond delay="0"/>
                                          </p:stCondLst>
                                        </p:cTn>
                                        <p:tgtEl>
                                          <p:spTgt spid="68">
                                            <p:txEl>
                                              <p:pRg st="7" end="7"/>
                                            </p:txEl>
                                          </p:spTgt>
                                        </p:tgtEl>
                                        <p:attrNameLst>
                                          <p:attrName>style.visibility</p:attrName>
                                        </p:attrNameLst>
                                      </p:cBhvr>
                                      <p:to>
                                        <p:strVal val="visible"/>
                                      </p:to>
                                    </p:set>
                                    <p:anim calcmode="lin" valueType="num">
                                      <p:cBhvr additive="base">
                                        <p:cTn id="193" dur="500"/>
                                        <p:tgtEl>
                                          <p:spTgt spid="68">
                                            <p:txEl>
                                              <p:pRg st="7" end="7"/>
                                            </p:txEl>
                                          </p:spTgt>
                                        </p:tgtEl>
                                        <p:attrNameLst>
                                          <p:attrName>ppt_y</p:attrName>
                                        </p:attrNameLst>
                                      </p:cBhvr>
                                      <p:tavLst>
                                        <p:tav tm="0">
                                          <p:val>
                                            <p:strVal val="#ppt_y+1"/>
                                          </p:val>
                                        </p:tav>
                                        <p:tav tm="100000">
                                          <p:val>
                                            <p:strVal val="#ppt_y"/>
                                          </p:val>
                                        </p:tav>
                                      </p:tavLst>
                                    </p:anim>
                                  </p:childTnLst>
                                </p:cTn>
                              </p:par>
                            </p:childTnLst>
                          </p:cTn>
                        </p:par>
                        <p:par>
                          <p:cTn id="194" fill="hold">
                            <p:stCondLst>
                              <p:cond delay="23500"/>
                            </p:stCondLst>
                            <p:childTnLst>
                              <p:par>
                                <p:cTn id="195" presetID="2" presetClass="entr" presetSubtype="4" fill="hold" nodeType="afterEffect">
                                  <p:stCondLst>
                                    <p:cond delay="0"/>
                                  </p:stCondLst>
                                  <p:childTnLst>
                                    <p:set>
                                      <p:cBhvr>
                                        <p:cTn id="196" dur="1" fill="hold">
                                          <p:stCondLst>
                                            <p:cond delay="0"/>
                                          </p:stCondLst>
                                        </p:cTn>
                                        <p:tgtEl>
                                          <p:spTgt spid="68">
                                            <p:txEl>
                                              <p:pRg st="8" end="8"/>
                                            </p:txEl>
                                          </p:spTgt>
                                        </p:tgtEl>
                                        <p:attrNameLst>
                                          <p:attrName>style.visibility</p:attrName>
                                        </p:attrNameLst>
                                      </p:cBhvr>
                                      <p:to>
                                        <p:strVal val="visible"/>
                                      </p:to>
                                    </p:set>
                                    <p:anim calcmode="lin" valueType="num">
                                      <p:cBhvr additive="base">
                                        <p:cTn id="197" dur="500"/>
                                        <p:tgtEl>
                                          <p:spTgt spid="68">
                                            <p:txEl>
                                              <p:pRg st="8" end="8"/>
                                            </p:txEl>
                                          </p:spTgt>
                                        </p:tgtEl>
                                        <p:attrNameLst>
                                          <p:attrName>ppt_y</p:attrName>
                                        </p:attrNameLst>
                                      </p:cBhvr>
                                      <p:tavLst>
                                        <p:tav tm="0">
                                          <p:val>
                                            <p:strVal val="#ppt_y+1"/>
                                          </p:val>
                                        </p:tav>
                                        <p:tav tm="100000">
                                          <p:val>
                                            <p:strVal val="#ppt_y"/>
                                          </p:val>
                                        </p:tav>
                                      </p:tavLst>
                                    </p:anim>
                                  </p:childTnLst>
                                </p:cTn>
                              </p:par>
                            </p:childTnLst>
                          </p:cTn>
                        </p:par>
                        <p:par>
                          <p:cTn id="198" fill="hold">
                            <p:stCondLst>
                              <p:cond delay="24000"/>
                            </p:stCondLst>
                            <p:childTnLst>
                              <p:par>
                                <p:cTn id="199" presetID="23" presetClass="entr" presetSubtype="16" fill="hold" nodeType="afterEffect">
                                  <p:stCondLst>
                                    <p:cond delay="0"/>
                                  </p:stCondLst>
                                  <p:childTnLst>
                                    <p:set>
                                      <p:cBhvr>
                                        <p:cTn id="200" dur="1" fill="hold">
                                          <p:stCondLst>
                                            <p:cond delay="0"/>
                                          </p:stCondLst>
                                        </p:cTn>
                                        <p:tgtEl>
                                          <p:spTgt spid="70"/>
                                        </p:tgtEl>
                                        <p:attrNameLst>
                                          <p:attrName>style.visibility</p:attrName>
                                        </p:attrNameLst>
                                      </p:cBhvr>
                                      <p:to>
                                        <p:strVal val="visible"/>
                                      </p:to>
                                    </p:set>
                                    <p:anim calcmode="lin" valueType="num">
                                      <p:cBhvr additive="base">
                                        <p:cTn id="201" dur="500"/>
                                        <p:tgtEl>
                                          <p:spTgt spid="70"/>
                                        </p:tgtEl>
                                        <p:attrNameLst>
                                          <p:attrName>ppt_w</p:attrName>
                                        </p:attrNameLst>
                                      </p:cBhvr>
                                      <p:tavLst>
                                        <p:tav tm="0">
                                          <p:val>
                                            <p:strVal val="0"/>
                                          </p:val>
                                        </p:tav>
                                        <p:tav tm="100000">
                                          <p:val>
                                            <p:strVal val="#ppt_w"/>
                                          </p:val>
                                        </p:tav>
                                      </p:tavLst>
                                    </p:anim>
                                    <p:anim calcmode="lin" valueType="num">
                                      <p:cBhvr additive="base">
                                        <p:cTn id="202" dur="500"/>
                                        <p:tgtEl>
                                          <p:spTgt spid="70"/>
                                        </p:tgtEl>
                                        <p:attrNameLst>
                                          <p:attrName>ppt_h</p:attrName>
                                        </p:attrNameLst>
                                      </p:cBhvr>
                                      <p:tavLst>
                                        <p:tav tm="0">
                                          <p:val>
                                            <p:strVal val="0"/>
                                          </p:val>
                                        </p:tav>
                                        <p:tav tm="100000">
                                          <p:val>
                                            <p:strVal val="#ppt_h"/>
                                          </p:val>
                                        </p:tav>
                                      </p:tavLst>
                                    </p:anim>
                                  </p:childTnLst>
                                </p:cTn>
                              </p:par>
                            </p:childTnLst>
                          </p:cTn>
                        </p:par>
                        <p:par>
                          <p:cTn id="203" fill="hold">
                            <p:stCondLst>
                              <p:cond delay="24500"/>
                            </p:stCondLst>
                            <p:childTnLst>
                              <p:par>
                                <p:cTn id="204" presetID="10" presetClass="entr" presetSubtype="0" fill="hold" nodeType="afterEffect">
                                  <p:stCondLst>
                                    <p:cond delay="0"/>
                                  </p:stCondLst>
                                  <p:childTnLst>
                                    <p:set>
                                      <p:cBhvr>
                                        <p:cTn id="205" dur="1" fill="hold">
                                          <p:stCondLst>
                                            <p:cond delay="0"/>
                                          </p:stCondLst>
                                        </p:cTn>
                                        <p:tgtEl>
                                          <p:spTgt spid="69">
                                            <p:txEl>
                                              <p:pRg st="0" end="0"/>
                                            </p:txEl>
                                          </p:spTgt>
                                        </p:tgtEl>
                                        <p:attrNameLst>
                                          <p:attrName>style.visibility</p:attrName>
                                        </p:attrNameLst>
                                      </p:cBhvr>
                                      <p:to>
                                        <p:strVal val="visible"/>
                                      </p:to>
                                    </p:set>
                                    <p:animEffect transition="in" filter="fade">
                                      <p:cBhvr>
                                        <p:cTn id="206" dur="500"/>
                                        <p:tgtEl>
                                          <p:spTgt spid="69">
                                            <p:txEl>
                                              <p:pRg st="0" end="0"/>
                                            </p:txEl>
                                          </p:spTgt>
                                        </p:tgtEl>
                                      </p:cBhvr>
                                    </p:animEffect>
                                  </p:childTnLst>
                                </p:cTn>
                              </p:par>
                            </p:childTnLst>
                          </p:cTn>
                        </p:par>
                        <p:par>
                          <p:cTn id="207" fill="hold">
                            <p:stCondLst>
                              <p:cond delay="25000"/>
                            </p:stCondLst>
                            <p:childTnLst>
                              <p:par>
                                <p:cTn id="208" presetID="10" presetClass="entr" presetSubtype="0" fill="hold" nodeType="afterEffect">
                                  <p:stCondLst>
                                    <p:cond delay="0"/>
                                  </p:stCondLst>
                                  <p:childTnLst>
                                    <p:set>
                                      <p:cBhvr>
                                        <p:cTn id="209" dur="1" fill="hold">
                                          <p:stCondLst>
                                            <p:cond delay="0"/>
                                          </p:stCondLst>
                                        </p:cTn>
                                        <p:tgtEl>
                                          <p:spTgt spid="69">
                                            <p:txEl>
                                              <p:pRg st="1" end="1"/>
                                            </p:txEl>
                                          </p:spTgt>
                                        </p:tgtEl>
                                        <p:attrNameLst>
                                          <p:attrName>style.visibility</p:attrName>
                                        </p:attrNameLst>
                                      </p:cBhvr>
                                      <p:to>
                                        <p:strVal val="visible"/>
                                      </p:to>
                                    </p:set>
                                    <p:animEffect transition="in" filter="fade">
                                      <p:cBhvr>
                                        <p:cTn id="210" dur="500"/>
                                        <p:tgtEl>
                                          <p:spTgt spid="69">
                                            <p:txEl>
                                              <p:pRg st="1" end="1"/>
                                            </p:txEl>
                                          </p:spTgt>
                                        </p:tgtEl>
                                      </p:cBhvr>
                                    </p:animEffect>
                                  </p:childTnLst>
                                </p:cTn>
                              </p:par>
                            </p:childTnLst>
                          </p:cTn>
                        </p:par>
                        <p:par>
                          <p:cTn id="211" fill="hold">
                            <p:stCondLst>
                              <p:cond delay="25500"/>
                            </p:stCondLst>
                            <p:childTnLst>
                              <p:par>
                                <p:cTn id="212" presetID="10" presetClass="entr" presetSubtype="0" fill="hold" nodeType="afterEffect">
                                  <p:stCondLst>
                                    <p:cond delay="0"/>
                                  </p:stCondLst>
                                  <p:childTnLst>
                                    <p:set>
                                      <p:cBhvr>
                                        <p:cTn id="213" dur="1" fill="hold">
                                          <p:stCondLst>
                                            <p:cond delay="0"/>
                                          </p:stCondLst>
                                        </p:cTn>
                                        <p:tgtEl>
                                          <p:spTgt spid="69">
                                            <p:txEl>
                                              <p:pRg st="2" end="2"/>
                                            </p:txEl>
                                          </p:spTgt>
                                        </p:tgtEl>
                                        <p:attrNameLst>
                                          <p:attrName>style.visibility</p:attrName>
                                        </p:attrNameLst>
                                      </p:cBhvr>
                                      <p:to>
                                        <p:strVal val="visible"/>
                                      </p:to>
                                    </p:set>
                                    <p:animEffect transition="in" filter="fade">
                                      <p:cBhvr>
                                        <p:cTn id="214" dur="500"/>
                                        <p:tgtEl>
                                          <p:spTgt spid="69">
                                            <p:txEl>
                                              <p:pRg st="2" end="2"/>
                                            </p:txEl>
                                          </p:spTgt>
                                        </p:tgtEl>
                                      </p:cBhvr>
                                    </p:animEffect>
                                  </p:childTnLst>
                                </p:cTn>
                              </p:par>
                            </p:childTnLst>
                          </p:cTn>
                        </p:par>
                        <p:par>
                          <p:cTn id="215" fill="hold">
                            <p:stCondLst>
                              <p:cond delay="26000"/>
                            </p:stCondLst>
                            <p:childTnLst>
                              <p:par>
                                <p:cTn id="216" presetID="10" presetClass="entr" presetSubtype="0" fill="hold" nodeType="afterEffect">
                                  <p:stCondLst>
                                    <p:cond delay="0"/>
                                  </p:stCondLst>
                                  <p:childTnLst>
                                    <p:set>
                                      <p:cBhvr>
                                        <p:cTn id="217" dur="1" fill="hold">
                                          <p:stCondLst>
                                            <p:cond delay="0"/>
                                          </p:stCondLst>
                                        </p:cTn>
                                        <p:tgtEl>
                                          <p:spTgt spid="69">
                                            <p:txEl>
                                              <p:pRg st="3" end="3"/>
                                            </p:txEl>
                                          </p:spTgt>
                                        </p:tgtEl>
                                        <p:attrNameLst>
                                          <p:attrName>style.visibility</p:attrName>
                                        </p:attrNameLst>
                                      </p:cBhvr>
                                      <p:to>
                                        <p:strVal val="visible"/>
                                      </p:to>
                                    </p:set>
                                    <p:animEffect transition="in" filter="fade">
                                      <p:cBhvr>
                                        <p:cTn id="218" dur="500"/>
                                        <p:tgtEl>
                                          <p:spTgt spid="69">
                                            <p:txEl>
                                              <p:pRg st="3" end="3"/>
                                            </p:txEl>
                                          </p:spTgt>
                                        </p:tgtEl>
                                      </p:cBhvr>
                                    </p:animEffect>
                                  </p:childTnLst>
                                </p:cTn>
                              </p:par>
                            </p:childTnLst>
                          </p:cTn>
                        </p:par>
                        <p:par>
                          <p:cTn id="219" fill="hold">
                            <p:stCondLst>
                              <p:cond delay="26500"/>
                            </p:stCondLst>
                            <p:childTnLst>
                              <p:par>
                                <p:cTn id="220" presetID="10" presetClass="entr" presetSubtype="0" fill="hold" nodeType="afterEffect">
                                  <p:stCondLst>
                                    <p:cond delay="0"/>
                                  </p:stCondLst>
                                  <p:childTnLst>
                                    <p:set>
                                      <p:cBhvr>
                                        <p:cTn id="221" dur="1" fill="hold">
                                          <p:stCondLst>
                                            <p:cond delay="0"/>
                                          </p:stCondLst>
                                        </p:cTn>
                                        <p:tgtEl>
                                          <p:spTgt spid="69">
                                            <p:txEl>
                                              <p:pRg st="4" end="4"/>
                                            </p:txEl>
                                          </p:spTgt>
                                        </p:tgtEl>
                                        <p:attrNameLst>
                                          <p:attrName>style.visibility</p:attrName>
                                        </p:attrNameLst>
                                      </p:cBhvr>
                                      <p:to>
                                        <p:strVal val="visible"/>
                                      </p:to>
                                    </p:set>
                                    <p:animEffect transition="in" filter="fade">
                                      <p:cBhvr>
                                        <p:cTn id="222" dur="500"/>
                                        <p:tgtEl>
                                          <p:spTgt spid="69">
                                            <p:txEl>
                                              <p:pRg st="4" end="4"/>
                                            </p:txEl>
                                          </p:spTgt>
                                        </p:tgtEl>
                                      </p:cBhvr>
                                    </p:animEffect>
                                  </p:childTnLst>
                                </p:cTn>
                              </p:par>
                            </p:childTnLst>
                          </p:cTn>
                        </p:par>
                        <p:par>
                          <p:cTn id="223" fill="hold">
                            <p:stCondLst>
                              <p:cond delay="27000"/>
                            </p:stCondLst>
                            <p:childTnLst>
                              <p:par>
                                <p:cTn id="224" presetID="10" presetClass="entr" presetSubtype="0" fill="hold" nodeType="afterEffect">
                                  <p:stCondLst>
                                    <p:cond delay="0"/>
                                  </p:stCondLst>
                                  <p:childTnLst>
                                    <p:set>
                                      <p:cBhvr>
                                        <p:cTn id="225" dur="1" fill="hold">
                                          <p:stCondLst>
                                            <p:cond delay="0"/>
                                          </p:stCondLst>
                                        </p:cTn>
                                        <p:tgtEl>
                                          <p:spTgt spid="69">
                                            <p:txEl>
                                              <p:pRg st="5" end="5"/>
                                            </p:txEl>
                                          </p:spTgt>
                                        </p:tgtEl>
                                        <p:attrNameLst>
                                          <p:attrName>style.visibility</p:attrName>
                                        </p:attrNameLst>
                                      </p:cBhvr>
                                      <p:to>
                                        <p:strVal val="visible"/>
                                      </p:to>
                                    </p:set>
                                    <p:animEffect transition="in" filter="fade">
                                      <p:cBhvr>
                                        <p:cTn id="226" dur="500"/>
                                        <p:tgtEl>
                                          <p:spTgt spid="69">
                                            <p:txEl>
                                              <p:pRg st="5" end="5"/>
                                            </p:txEl>
                                          </p:spTgt>
                                        </p:tgtEl>
                                      </p:cBhvr>
                                    </p:animEffect>
                                  </p:childTnLst>
                                </p:cTn>
                              </p:par>
                            </p:childTnLst>
                          </p:cTn>
                        </p:par>
                        <p:par>
                          <p:cTn id="227" fill="hold">
                            <p:stCondLst>
                              <p:cond delay="27500"/>
                            </p:stCondLst>
                            <p:childTnLst>
                              <p:par>
                                <p:cTn id="228" presetID="10" presetClass="entr" presetSubtype="0" fill="hold" nodeType="afterEffect">
                                  <p:stCondLst>
                                    <p:cond delay="0"/>
                                  </p:stCondLst>
                                  <p:childTnLst>
                                    <p:set>
                                      <p:cBhvr>
                                        <p:cTn id="229" dur="1" fill="hold">
                                          <p:stCondLst>
                                            <p:cond delay="0"/>
                                          </p:stCondLst>
                                        </p:cTn>
                                        <p:tgtEl>
                                          <p:spTgt spid="69">
                                            <p:txEl>
                                              <p:pRg st="6" end="6"/>
                                            </p:txEl>
                                          </p:spTgt>
                                        </p:tgtEl>
                                        <p:attrNameLst>
                                          <p:attrName>style.visibility</p:attrName>
                                        </p:attrNameLst>
                                      </p:cBhvr>
                                      <p:to>
                                        <p:strVal val="visible"/>
                                      </p:to>
                                    </p:set>
                                    <p:animEffect transition="in" filter="fade">
                                      <p:cBhvr>
                                        <p:cTn id="230" dur="500"/>
                                        <p:tgtEl>
                                          <p:spTgt spid="69">
                                            <p:txEl>
                                              <p:pRg st="6" end="6"/>
                                            </p:txEl>
                                          </p:spTgt>
                                        </p:tgtEl>
                                      </p:cBhvr>
                                    </p:animEffect>
                                  </p:childTnLst>
                                </p:cTn>
                              </p:par>
                            </p:childTnLst>
                          </p:cTn>
                        </p:par>
                        <p:par>
                          <p:cTn id="231" fill="hold">
                            <p:stCondLst>
                              <p:cond delay="28000"/>
                            </p:stCondLst>
                            <p:childTnLst>
                              <p:par>
                                <p:cTn id="232" presetID="10" presetClass="entr" presetSubtype="0" fill="hold" nodeType="afterEffect">
                                  <p:stCondLst>
                                    <p:cond delay="0"/>
                                  </p:stCondLst>
                                  <p:childTnLst>
                                    <p:set>
                                      <p:cBhvr>
                                        <p:cTn id="233" dur="1" fill="hold">
                                          <p:stCondLst>
                                            <p:cond delay="0"/>
                                          </p:stCondLst>
                                        </p:cTn>
                                        <p:tgtEl>
                                          <p:spTgt spid="69">
                                            <p:txEl>
                                              <p:pRg st="7" end="7"/>
                                            </p:txEl>
                                          </p:spTgt>
                                        </p:tgtEl>
                                        <p:attrNameLst>
                                          <p:attrName>style.visibility</p:attrName>
                                        </p:attrNameLst>
                                      </p:cBhvr>
                                      <p:to>
                                        <p:strVal val="visible"/>
                                      </p:to>
                                    </p:set>
                                    <p:animEffect transition="in" filter="fade">
                                      <p:cBhvr>
                                        <p:cTn id="234" dur="500"/>
                                        <p:tgtEl>
                                          <p:spTgt spid="69">
                                            <p:txEl>
                                              <p:pRg st="7" end="7"/>
                                            </p:txEl>
                                          </p:spTgt>
                                        </p:tgtEl>
                                      </p:cBhvr>
                                    </p:animEffect>
                                  </p:childTnLst>
                                </p:cTn>
                              </p:par>
                            </p:childTnLst>
                          </p:cTn>
                        </p:par>
                        <p:par>
                          <p:cTn id="235" fill="hold">
                            <p:stCondLst>
                              <p:cond delay="28500"/>
                            </p:stCondLst>
                            <p:childTnLst>
                              <p:par>
                                <p:cTn id="236" presetID="10" presetClass="entr" presetSubtype="0" fill="hold" nodeType="afterEffect">
                                  <p:stCondLst>
                                    <p:cond delay="0"/>
                                  </p:stCondLst>
                                  <p:childTnLst>
                                    <p:set>
                                      <p:cBhvr>
                                        <p:cTn id="237" dur="1" fill="hold">
                                          <p:stCondLst>
                                            <p:cond delay="0"/>
                                          </p:stCondLst>
                                        </p:cTn>
                                        <p:tgtEl>
                                          <p:spTgt spid="69">
                                            <p:txEl>
                                              <p:pRg st="8" end="8"/>
                                            </p:txEl>
                                          </p:spTgt>
                                        </p:tgtEl>
                                        <p:attrNameLst>
                                          <p:attrName>style.visibility</p:attrName>
                                        </p:attrNameLst>
                                      </p:cBhvr>
                                      <p:to>
                                        <p:strVal val="visible"/>
                                      </p:to>
                                    </p:set>
                                    <p:animEffect transition="in" filter="fade">
                                      <p:cBhvr>
                                        <p:cTn id="238" dur="500"/>
                                        <p:tgtEl>
                                          <p:spTgt spid="69">
                                            <p:txEl>
                                              <p:pRg st="8" end="8"/>
                                            </p:txEl>
                                          </p:spTgt>
                                        </p:tgtEl>
                                      </p:cBhvr>
                                    </p:animEffect>
                                  </p:childTnLst>
                                </p:cTn>
                              </p:par>
                            </p:childTnLst>
                          </p:cTn>
                        </p:par>
                        <p:par>
                          <p:cTn id="239" fill="hold">
                            <p:stCondLst>
                              <p:cond delay="29000"/>
                            </p:stCondLst>
                            <p:childTnLst>
                              <p:par>
                                <p:cTn id="240" presetID="2" presetClass="entr" presetSubtype="4" fill="hold" nodeType="afterEffect">
                                  <p:stCondLst>
                                    <p:cond delay="0"/>
                                  </p:stCondLst>
                                  <p:childTnLst>
                                    <p:set>
                                      <p:cBhvr>
                                        <p:cTn id="241" dur="1" fill="hold">
                                          <p:stCondLst>
                                            <p:cond delay="0"/>
                                          </p:stCondLst>
                                        </p:cTn>
                                        <p:tgtEl>
                                          <p:spTgt spid="71">
                                            <p:txEl>
                                              <p:pRg st="0" end="0"/>
                                            </p:txEl>
                                          </p:spTgt>
                                        </p:tgtEl>
                                        <p:attrNameLst>
                                          <p:attrName>style.visibility</p:attrName>
                                        </p:attrNameLst>
                                      </p:cBhvr>
                                      <p:to>
                                        <p:strVal val="visible"/>
                                      </p:to>
                                    </p:set>
                                    <p:anim calcmode="lin" valueType="num">
                                      <p:cBhvr additive="base">
                                        <p:cTn id="242" dur="500"/>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243" fill="hold">
                            <p:stCondLst>
                              <p:cond delay="29500"/>
                            </p:stCondLst>
                            <p:childTnLst>
                              <p:par>
                                <p:cTn id="244" presetID="2" presetClass="entr" presetSubtype="4" fill="hold" nodeType="afterEffect">
                                  <p:stCondLst>
                                    <p:cond delay="0"/>
                                  </p:stCondLst>
                                  <p:childTnLst>
                                    <p:set>
                                      <p:cBhvr>
                                        <p:cTn id="245" dur="1" fill="hold">
                                          <p:stCondLst>
                                            <p:cond delay="0"/>
                                          </p:stCondLst>
                                        </p:cTn>
                                        <p:tgtEl>
                                          <p:spTgt spid="71">
                                            <p:txEl>
                                              <p:pRg st="1" end="1"/>
                                            </p:txEl>
                                          </p:spTgt>
                                        </p:tgtEl>
                                        <p:attrNameLst>
                                          <p:attrName>style.visibility</p:attrName>
                                        </p:attrNameLst>
                                      </p:cBhvr>
                                      <p:to>
                                        <p:strVal val="visible"/>
                                      </p:to>
                                    </p:set>
                                    <p:anim calcmode="lin" valueType="num">
                                      <p:cBhvr additive="base">
                                        <p:cTn id="246" dur="500"/>
                                        <p:tgtEl>
                                          <p:spTgt spid="71">
                                            <p:txEl>
                                              <p:pRg st="1" end="1"/>
                                            </p:txEl>
                                          </p:spTgt>
                                        </p:tgtEl>
                                        <p:attrNameLst>
                                          <p:attrName>ppt_y</p:attrName>
                                        </p:attrNameLst>
                                      </p:cBhvr>
                                      <p:tavLst>
                                        <p:tav tm="0">
                                          <p:val>
                                            <p:strVal val="#ppt_y+1"/>
                                          </p:val>
                                        </p:tav>
                                        <p:tav tm="100000">
                                          <p:val>
                                            <p:strVal val="#ppt_y"/>
                                          </p:val>
                                        </p:tav>
                                      </p:tavLst>
                                    </p:anim>
                                  </p:childTnLst>
                                </p:cTn>
                              </p:par>
                            </p:childTnLst>
                          </p:cTn>
                        </p:par>
                        <p:par>
                          <p:cTn id="247" fill="hold">
                            <p:stCondLst>
                              <p:cond delay="30000"/>
                            </p:stCondLst>
                            <p:childTnLst>
                              <p:par>
                                <p:cTn id="248" presetID="2" presetClass="entr" presetSubtype="4" fill="hold" nodeType="afterEffect">
                                  <p:stCondLst>
                                    <p:cond delay="0"/>
                                  </p:stCondLst>
                                  <p:childTnLst>
                                    <p:set>
                                      <p:cBhvr>
                                        <p:cTn id="249" dur="1" fill="hold">
                                          <p:stCondLst>
                                            <p:cond delay="0"/>
                                          </p:stCondLst>
                                        </p:cTn>
                                        <p:tgtEl>
                                          <p:spTgt spid="71">
                                            <p:txEl>
                                              <p:pRg st="2" end="2"/>
                                            </p:txEl>
                                          </p:spTgt>
                                        </p:tgtEl>
                                        <p:attrNameLst>
                                          <p:attrName>style.visibility</p:attrName>
                                        </p:attrNameLst>
                                      </p:cBhvr>
                                      <p:to>
                                        <p:strVal val="visible"/>
                                      </p:to>
                                    </p:set>
                                    <p:anim calcmode="lin" valueType="num">
                                      <p:cBhvr additive="base">
                                        <p:cTn id="250" dur="500"/>
                                        <p:tgtEl>
                                          <p:spTgt spid="71">
                                            <p:txEl>
                                              <p:pRg st="2" end="2"/>
                                            </p:txEl>
                                          </p:spTgt>
                                        </p:tgtEl>
                                        <p:attrNameLst>
                                          <p:attrName>ppt_y</p:attrName>
                                        </p:attrNameLst>
                                      </p:cBhvr>
                                      <p:tavLst>
                                        <p:tav tm="0">
                                          <p:val>
                                            <p:strVal val="#ppt_y+1"/>
                                          </p:val>
                                        </p:tav>
                                        <p:tav tm="100000">
                                          <p:val>
                                            <p:strVal val="#ppt_y"/>
                                          </p:val>
                                        </p:tav>
                                      </p:tavLst>
                                    </p:anim>
                                  </p:childTnLst>
                                </p:cTn>
                              </p:par>
                            </p:childTnLst>
                          </p:cTn>
                        </p:par>
                        <p:par>
                          <p:cTn id="251" fill="hold">
                            <p:stCondLst>
                              <p:cond delay="30500"/>
                            </p:stCondLst>
                            <p:childTnLst>
                              <p:par>
                                <p:cTn id="252" presetID="2" presetClass="entr" presetSubtype="4" fill="hold" nodeType="afterEffect">
                                  <p:stCondLst>
                                    <p:cond delay="0"/>
                                  </p:stCondLst>
                                  <p:childTnLst>
                                    <p:set>
                                      <p:cBhvr>
                                        <p:cTn id="253" dur="1" fill="hold">
                                          <p:stCondLst>
                                            <p:cond delay="0"/>
                                          </p:stCondLst>
                                        </p:cTn>
                                        <p:tgtEl>
                                          <p:spTgt spid="71">
                                            <p:txEl>
                                              <p:pRg st="3" end="3"/>
                                            </p:txEl>
                                          </p:spTgt>
                                        </p:tgtEl>
                                        <p:attrNameLst>
                                          <p:attrName>style.visibility</p:attrName>
                                        </p:attrNameLst>
                                      </p:cBhvr>
                                      <p:to>
                                        <p:strVal val="visible"/>
                                      </p:to>
                                    </p:set>
                                    <p:anim calcmode="lin" valueType="num">
                                      <p:cBhvr additive="base">
                                        <p:cTn id="254" dur="500"/>
                                        <p:tgtEl>
                                          <p:spTgt spid="71">
                                            <p:txEl>
                                              <p:pRg st="3" end="3"/>
                                            </p:txEl>
                                          </p:spTgt>
                                        </p:tgtEl>
                                        <p:attrNameLst>
                                          <p:attrName>ppt_y</p:attrName>
                                        </p:attrNameLst>
                                      </p:cBhvr>
                                      <p:tavLst>
                                        <p:tav tm="0">
                                          <p:val>
                                            <p:strVal val="#ppt_y+1"/>
                                          </p:val>
                                        </p:tav>
                                        <p:tav tm="100000">
                                          <p:val>
                                            <p:strVal val="#ppt_y"/>
                                          </p:val>
                                        </p:tav>
                                      </p:tavLst>
                                    </p:anim>
                                  </p:childTnLst>
                                </p:cTn>
                              </p:par>
                            </p:childTnLst>
                          </p:cTn>
                        </p:par>
                        <p:par>
                          <p:cTn id="255" fill="hold">
                            <p:stCondLst>
                              <p:cond delay="31000"/>
                            </p:stCondLst>
                            <p:childTnLst>
                              <p:par>
                                <p:cTn id="256" presetID="2" presetClass="entr" presetSubtype="4" fill="hold" nodeType="afterEffect">
                                  <p:stCondLst>
                                    <p:cond delay="0"/>
                                  </p:stCondLst>
                                  <p:childTnLst>
                                    <p:set>
                                      <p:cBhvr>
                                        <p:cTn id="257" dur="1" fill="hold">
                                          <p:stCondLst>
                                            <p:cond delay="0"/>
                                          </p:stCondLst>
                                        </p:cTn>
                                        <p:tgtEl>
                                          <p:spTgt spid="71">
                                            <p:txEl>
                                              <p:pRg st="4" end="4"/>
                                            </p:txEl>
                                          </p:spTgt>
                                        </p:tgtEl>
                                        <p:attrNameLst>
                                          <p:attrName>style.visibility</p:attrName>
                                        </p:attrNameLst>
                                      </p:cBhvr>
                                      <p:to>
                                        <p:strVal val="visible"/>
                                      </p:to>
                                    </p:set>
                                    <p:anim calcmode="lin" valueType="num">
                                      <p:cBhvr additive="base">
                                        <p:cTn id="258" dur="500"/>
                                        <p:tgtEl>
                                          <p:spTgt spid="71">
                                            <p:txEl>
                                              <p:pRg st="4" end="4"/>
                                            </p:txEl>
                                          </p:spTgt>
                                        </p:tgtEl>
                                        <p:attrNameLst>
                                          <p:attrName>ppt_y</p:attrName>
                                        </p:attrNameLst>
                                      </p:cBhvr>
                                      <p:tavLst>
                                        <p:tav tm="0">
                                          <p:val>
                                            <p:strVal val="#ppt_y+1"/>
                                          </p:val>
                                        </p:tav>
                                        <p:tav tm="100000">
                                          <p:val>
                                            <p:strVal val="#ppt_y"/>
                                          </p:val>
                                        </p:tav>
                                      </p:tavLst>
                                    </p:anim>
                                  </p:childTnLst>
                                </p:cTn>
                              </p:par>
                            </p:childTnLst>
                          </p:cTn>
                        </p:par>
                        <p:par>
                          <p:cTn id="259" fill="hold">
                            <p:stCondLst>
                              <p:cond delay="31500"/>
                            </p:stCondLst>
                            <p:childTnLst>
                              <p:par>
                                <p:cTn id="260" presetID="2" presetClass="entr" presetSubtype="4" fill="hold" nodeType="afterEffect">
                                  <p:stCondLst>
                                    <p:cond delay="0"/>
                                  </p:stCondLst>
                                  <p:childTnLst>
                                    <p:set>
                                      <p:cBhvr>
                                        <p:cTn id="261" dur="1" fill="hold">
                                          <p:stCondLst>
                                            <p:cond delay="0"/>
                                          </p:stCondLst>
                                        </p:cTn>
                                        <p:tgtEl>
                                          <p:spTgt spid="71">
                                            <p:txEl>
                                              <p:pRg st="5" end="5"/>
                                            </p:txEl>
                                          </p:spTgt>
                                        </p:tgtEl>
                                        <p:attrNameLst>
                                          <p:attrName>style.visibility</p:attrName>
                                        </p:attrNameLst>
                                      </p:cBhvr>
                                      <p:to>
                                        <p:strVal val="visible"/>
                                      </p:to>
                                    </p:set>
                                    <p:anim calcmode="lin" valueType="num">
                                      <p:cBhvr additive="base">
                                        <p:cTn id="262" dur="500"/>
                                        <p:tgtEl>
                                          <p:spTgt spid="71">
                                            <p:txEl>
                                              <p:pRg st="5" end="5"/>
                                            </p:txEl>
                                          </p:spTgt>
                                        </p:tgtEl>
                                        <p:attrNameLst>
                                          <p:attrName>ppt_y</p:attrName>
                                        </p:attrNameLst>
                                      </p:cBhvr>
                                      <p:tavLst>
                                        <p:tav tm="0">
                                          <p:val>
                                            <p:strVal val="#ppt_y+1"/>
                                          </p:val>
                                        </p:tav>
                                        <p:tav tm="100000">
                                          <p:val>
                                            <p:strVal val="#ppt_y"/>
                                          </p:val>
                                        </p:tav>
                                      </p:tavLst>
                                    </p:anim>
                                  </p:childTnLst>
                                </p:cTn>
                              </p:par>
                            </p:childTnLst>
                          </p:cTn>
                        </p:par>
                        <p:par>
                          <p:cTn id="263" fill="hold">
                            <p:stCondLst>
                              <p:cond delay="32000"/>
                            </p:stCondLst>
                            <p:childTnLst>
                              <p:par>
                                <p:cTn id="264" presetID="2" presetClass="entr" presetSubtype="4" fill="hold" nodeType="afterEffect">
                                  <p:stCondLst>
                                    <p:cond delay="0"/>
                                  </p:stCondLst>
                                  <p:childTnLst>
                                    <p:set>
                                      <p:cBhvr>
                                        <p:cTn id="265" dur="1" fill="hold">
                                          <p:stCondLst>
                                            <p:cond delay="0"/>
                                          </p:stCondLst>
                                        </p:cTn>
                                        <p:tgtEl>
                                          <p:spTgt spid="71">
                                            <p:txEl>
                                              <p:pRg st="6" end="6"/>
                                            </p:txEl>
                                          </p:spTgt>
                                        </p:tgtEl>
                                        <p:attrNameLst>
                                          <p:attrName>style.visibility</p:attrName>
                                        </p:attrNameLst>
                                      </p:cBhvr>
                                      <p:to>
                                        <p:strVal val="visible"/>
                                      </p:to>
                                    </p:set>
                                    <p:anim calcmode="lin" valueType="num">
                                      <p:cBhvr additive="base">
                                        <p:cTn id="266" dur="500"/>
                                        <p:tgtEl>
                                          <p:spTgt spid="71">
                                            <p:txEl>
                                              <p:pRg st="6" end="6"/>
                                            </p:txEl>
                                          </p:spTgt>
                                        </p:tgtEl>
                                        <p:attrNameLst>
                                          <p:attrName>ppt_y</p:attrName>
                                        </p:attrNameLst>
                                      </p:cBhvr>
                                      <p:tavLst>
                                        <p:tav tm="0">
                                          <p:val>
                                            <p:strVal val="#ppt_y+1"/>
                                          </p:val>
                                        </p:tav>
                                        <p:tav tm="100000">
                                          <p:val>
                                            <p:strVal val="#ppt_y"/>
                                          </p:val>
                                        </p:tav>
                                      </p:tavLst>
                                    </p:anim>
                                  </p:childTnLst>
                                </p:cTn>
                              </p:par>
                            </p:childTnLst>
                          </p:cTn>
                        </p:par>
                        <p:par>
                          <p:cTn id="267" fill="hold">
                            <p:stCondLst>
                              <p:cond delay="32500"/>
                            </p:stCondLst>
                            <p:childTnLst>
                              <p:par>
                                <p:cTn id="268" presetID="2" presetClass="entr" presetSubtype="4" fill="hold" nodeType="afterEffect">
                                  <p:stCondLst>
                                    <p:cond delay="0"/>
                                  </p:stCondLst>
                                  <p:childTnLst>
                                    <p:set>
                                      <p:cBhvr>
                                        <p:cTn id="269" dur="1" fill="hold">
                                          <p:stCondLst>
                                            <p:cond delay="0"/>
                                          </p:stCondLst>
                                        </p:cTn>
                                        <p:tgtEl>
                                          <p:spTgt spid="71">
                                            <p:txEl>
                                              <p:pRg st="7" end="7"/>
                                            </p:txEl>
                                          </p:spTgt>
                                        </p:tgtEl>
                                        <p:attrNameLst>
                                          <p:attrName>style.visibility</p:attrName>
                                        </p:attrNameLst>
                                      </p:cBhvr>
                                      <p:to>
                                        <p:strVal val="visible"/>
                                      </p:to>
                                    </p:set>
                                    <p:anim calcmode="lin" valueType="num">
                                      <p:cBhvr additive="base">
                                        <p:cTn id="270" dur="500"/>
                                        <p:tgtEl>
                                          <p:spTgt spid="71">
                                            <p:txEl>
                                              <p:pRg st="7" end="7"/>
                                            </p:txEl>
                                          </p:spTgt>
                                        </p:tgtEl>
                                        <p:attrNameLst>
                                          <p:attrName>ppt_y</p:attrName>
                                        </p:attrNameLst>
                                      </p:cBhvr>
                                      <p:tavLst>
                                        <p:tav tm="0">
                                          <p:val>
                                            <p:strVal val="#ppt_y+1"/>
                                          </p:val>
                                        </p:tav>
                                        <p:tav tm="100000">
                                          <p:val>
                                            <p:strVal val="#ppt_y"/>
                                          </p:val>
                                        </p:tav>
                                      </p:tavLst>
                                    </p:anim>
                                  </p:childTnLst>
                                </p:cTn>
                              </p:par>
                            </p:childTnLst>
                          </p:cTn>
                        </p:par>
                        <p:par>
                          <p:cTn id="271" fill="hold">
                            <p:stCondLst>
                              <p:cond delay="33000"/>
                            </p:stCondLst>
                            <p:childTnLst>
                              <p:par>
                                <p:cTn id="272" presetID="2" presetClass="entr" presetSubtype="4" fill="hold" nodeType="afterEffect">
                                  <p:stCondLst>
                                    <p:cond delay="0"/>
                                  </p:stCondLst>
                                  <p:childTnLst>
                                    <p:set>
                                      <p:cBhvr>
                                        <p:cTn id="273" dur="1" fill="hold">
                                          <p:stCondLst>
                                            <p:cond delay="0"/>
                                          </p:stCondLst>
                                        </p:cTn>
                                        <p:tgtEl>
                                          <p:spTgt spid="71">
                                            <p:txEl>
                                              <p:pRg st="8" end="8"/>
                                            </p:txEl>
                                          </p:spTgt>
                                        </p:tgtEl>
                                        <p:attrNameLst>
                                          <p:attrName>style.visibility</p:attrName>
                                        </p:attrNameLst>
                                      </p:cBhvr>
                                      <p:to>
                                        <p:strVal val="visible"/>
                                      </p:to>
                                    </p:set>
                                    <p:anim calcmode="lin" valueType="num">
                                      <p:cBhvr additive="base">
                                        <p:cTn id="274" dur="500"/>
                                        <p:tgtEl>
                                          <p:spTgt spid="71">
                                            <p:txEl>
                                              <p:pRg st="8" end="8"/>
                                            </p:txEl>
                                          </p:spTgt>
                                        </p:tgtEl>
                                        <p:attrNameLst>
                                          <p:attrName>ppt_y</p:attrName>
                                        </p:attrNameLst>
                                      </p:cBhvr>
                                      <p:tavLst>
                                        <p:tav tm="0">
                                          <p:val>
                                            <p:strVal val="#ppt_y+1"/>
                                          </p:val>
                                        </p:tav>
                                        <p:tav tm="100000">
                                          <p:val>
                                            <p:strVal val="#ppt_y"/>
                                          </p:val>
                                        </p:tav>
                                      </p:tavLst>
                                    </p:anim>
                                  </p:childTnLst>
                                </p:cTn>
                              </p:par>
                            </p:childTnLst>
                          </p:cTn>
                        </p:par>
                        <p:par>
                          <p:cTn id="275" fill="hold">
                            <p:stCondLst>
                              <p:cond delay="33500"/>
                            </p:stCondLst>
                            <p:childTnLst>
                              <p:par>
                                <p:cTn id="276" presetID="23" presetClass="entr" presetSubtype="16" fill="hold" nodeType="afterEffect">
                                  <p:stCondLst>
                                    <p:cond delay="0"/>
                                  </p:stCondLst>
                                  <p:childTnLst>
                                    <p:set>
                                      <p:cBhvr>
                                        <p:cTn id="277" dur="1" fill="hold">
                                          <p:stCondLst>
                                            <p:cond delay="0"/>
                                          </p:stCondLst>
                                        </p:cTn>
                                        <p:tgtEl>
                                          <p:spTgt spid="73"/>
                                        </p:tgtEl>
                                        <p:attrNameLst>
                                          <p:attrName>style.visibility</p:attrName>
                                        </p:attrNameLst>
                                      </p:cBhvr>
                                      <p:to>
                                        <p:strVal val="visible"/>
                                      </p:to>
                                    </p:set>
                                    <p:anim calcmode="lin" valueType="num">
                                      <p:cBhvr additive="base">
                                        <p:cTn id="278" dur="500"/>
                                        <p:tgtEl>
                                          <p:spTgt spid="73"/>
                                        </p:tgtEl>
                                        <p:attrNameLst>
                                          <p:attrName>ppt_w</p:attrName>
                                        </p:attrNameLst>
                                      </p:cBhvr>
                                      <p:tavLst>
                                        <p:tav tm="0">
                                          <p:val>
                                            <p:strVal val="0"/>
                                          </p:val>
                                        </p:tav>
                                        <p:tav tm="100000">
                                          <p:val>
                                            <p:strVal val="#ppt_w"/>
                                          </p:val>
                                        </p:tav>
                                      </p:tavLst>
                                    </p:anim>
                                    <p:anim calcmode="lin" valueType="num">
                                      <p:cBhvr additive="base">
                                        <p:cTn id="279" dur="500"/>
                                        <p:tgtEl>
                                          <p:spTgt spid="73"/>
                                        </p:tgtEl>
                                        <p:attrNameLst>
                                          <p:attrName>ppt_h</p:attrName>
                                        </p:attrNameLst>
                                      </p:cBhvr>
                                      <p:tavLst>
                                        <p:tav tm="0">
                                          <p:val>
                                            <p:strVal val="0"/>
                                          </p:val>
                                        </p:tav>
                                        <p:tav tm="100000">
                                          <p:val>
                                            <p:strVal val="#ppt_h"/>
                                          </p:val>
                                        </p:tav>
                                      </p:tavLst>
                                    </p:anim>
                                  </p:childTnLst>
                                </p:cTn>
                              </p:par>
                            </p:childTnLst>
                          </p:cTn>
                        </p:par>
                        <p:par>
                          <p:cTn id="280" fill="hold">
                            <p:stCondLst>
                              <p:cond delay="34000"/>
                            </p:stCondLst>
                            <p:childTnLst>
                              <p:par>
                                <p:cTn id="281" presetID="10" presetClass="entr" presetSubtype="0" fill="hold" nodeType="afterEffect">
                                  <p:stCondLst>
                                    <p:cond delay="0"/>
                                  </p:stCondLst>
                                  <p:childTnLst>
                                    <p:set>
                                      <p:cBhvr>
                                        <p:cTn id="282" dur="1" fill="hold">
                                          <p:stCondLst>
                                            <p:cond delay="0"/>
                                          </p:stCondLst>
                                        </p:cTn>
                                        <p:tgtEl>
                                          <p:spTgt spid="72">
                                            <p:txEl>
                                              <p:pRg st="0" end="0"/>
                                            </p:txEl>
                                          </p:spTgt>
                                        </p:tgtEl>
                                        <p:attrNameLst>
                                          <p:attrName>style.visibility</p:attrName>
                                        </p:attrNameLst>
                                      </p:cBhvr>
                                      <p:to>
                                        <p:strVal val="visible"/>
                                      </p:to>
                                    </p:set>
                                    <p:animEffect transition="in" filter="fade">
                                      <p:cBhvr>
                                        <p:cTn id="283" dur="500"/>
                                        <p:tgtEl>
                                          <p:spTgt spid="72">
                                            <p:txEl>
                                              <p:pRg st="0" end="0"/>
                                            </p:txEl>
                                          </p:spTgt>
                                        </p:tgtEl>
                                      </p:cBhvr>
                                    </p:animEffect>
                                  </p:childTnLst>
                                </p:cTn>
                              </p:par>
                            </p:childTnLst>
                          </p:cTn>
                        </p:par>
                        <p:par>
                          <p:cTn id="284" fill="hold">
                            <p:stCondLst>
                              <p:cond delay="34500"/>
                            </p:stCondLst>
                            <p:childTnLst>
                              <p:par>
                                <p:cTn id="285" presetID="10" presetClass="entr" presetSubtype="0" fill="hold" nodeType="afterEffect">
                                  <p:stCondLst>
                                    <p:cond delay="0"/>
                                  </p:stCondLst>
                                  <p:childTnLst>
                                    <p:set>
                                      <p:cBhvr>
                                        <p:cTn id="286" dur="1" fill="hold">
                                          <p:stCondLst>
                                            <p:cond delay="0"/>
                                          </p:stCondLst>
                                        </p:cTn>
                                        <p:tgtEl>
                                          <p:spTgt spid="72">
                                            <p:txEl>
                                              <p:pRg st="1" end="1"/>
                                            </p:txEl>
                                          </p:spTgt>
                                        </p:tgtEl>
                                        <p:attrNameLst>
                                          <p:attrName>style.visibility</p:attrName>
                                        </p:attrNameLst>
                                      </p:cBhvr>
                                      <p:to>
                                        <p:strVal val="visible"/>
                                      </p:to>
                                    </p:set>
                                    <p:animEffect transition="in" filter="fade">
                                      <p:cBhvr>
                                        <p:cTn id="287" dur="500"/>
                                        <p:tgtEl>
                                          <p:spTgt spid="72">
                                            <p:txEl>
                                              <p:pRg st="1" end="1"/>
                                            </p:txEl>
                                          </p:spTgt>
                                        </p:tgtEl>
                                      </p:cBhvr>
                                    </p:animEffect>
                                  </p:childTnLst>
                                </p:cTn>
                              </p:par>
                            </p:childTnLst>
                          </p:cTn>
                        </p:par>
                        <p:par>
                          <p:cTn id="288" fill="hold">
                            <p:stCondLst>
                              <p:cond delay="35000"/>
                            </p:stCondLst>
                            <p:childTnLst>
                              <p:par>
                                <p:cTn id="289" presetID="10" presetClass="entr" presetSubtype="0" fill="hold" nodeType="afterEffect">
                                  <p:stCondLst>
                                    <p:cond delay="0"/>
                                  </p:stCondLst>
                                  <p:childTnLst>
                                    <p:set>
                                      <p:cBhvr>
                                        <p:cTn id="290" dur="1" fill="hold">
                                          <p:stCondLst>
                                            <p:cond delay="0"/>
                                          </p:stCondLst>
                                        </p:cTn>
                                        <p:tgtEl>
                                          <p:spTgt spid="72">
                                            <p:txEl>
                                              <p:pRg st="2" end="2"/>
                                            </p:txEl>
                                          </p:spTgt>
                                        </p:tgtEl>
                                        <p:attrNameLst>
                                          <p:attrName>style.visibility</p:attrName>
                                        </p:attrNameLst>
                                      </p:cBhvr>
                                      <p:to>
                                        <p:strVal val="visible"/>
                                      </p:to>
                                    </p:set>
                                    <p:animEffect transition="in" filter="fade">
                                      <p:cBhvr>
                                        <p:cTn id="291" dur="500"/>
                                        <p:tgtEl>
                                          <p:spTgt spid="72">
                                            <p:txEl>
                                              <p:pRg st="2" end="2"/>
                                            </p:txEl>
                                          </p:spTgt>
                                        </p:tgtEl>
                                      </p:cBhvr>
                                    </p:animEffect>
                                  </p:childTnLst>
                                </p:cTn>
                              </p:par>
                            </p:childTnLst>
                          </p:cTn>
                        </p:par>
                        <p:par>
                          <p:cTn id="292" fill="hold">
                            <p:stCondLst>
                              <p:cond delay="35500"/>
                            </p:stCondLst>
                            <p:childTnLst>
                              <p:par>
                                <p:cTn id="293" presetID="10" presetClass="entr" presetSubtype="0" fill="hold" nodeType="afterEffect">
                                  <p:stCondLst>
                                    <p:cond delay="0"/>
                                  </p:stCondLst>
                                  <p:childTnLst>
                                    <p:set>
                                      <p:cBhvr>
                                        <p:cTn id="294" dur="1" fill="hold">
                                          <p:stCondLst>
                                            <p:cond delay="0"/>
                                          </p:stCondLst>
                                        </p:cTn>
                                        <p:tgtEl>
                                          <p:spTgt spid="72">
                                            <p:txEl>
                                              <p:pRg st="3" end="3"/>
                                            </p:txEl>
                                          </p:spTgt>
                                        </p:tgtEl>
                                        <p:attrNameLst>
                                          <p:attrName>style.visibility</p:attrName>
                                        </p:attrNameLst>
                                      </p:cBhvr>
                                      <p:to>
                                        <p:strVal val="visible"/>
                                      </p:to>
                                    </p:set>
                                    <p:animEffect transition="in" filter="fade">
                                      <p:cBhvr>
                                        <p:cTn id="295" dur="500"/>
                                        <p:tgtEl>
                                          <p:spTgt spid="72">
                                            <p:txEl>
                                              <p:pRg st="3" end="3"/>
                                            </p:txEl>
                                          </p:spTgt>
                                        </p:tgtEl>
                                      </p:cBhvr>
                                    </p:animEffect>
                                  </p:childTnLst>
                                </p:cTn>
                              </p:par>
                            </p:childTnLst>
                          </p:cTn>
                        </p:par>
                        <p:par>
                          <p:cTn id="296" fill="hold">
                            <p:stCondLst>
                              <p:cond delay="36000"/>
                            </p:stCondLst>
                            <p:childTnLst>
                              <p:par>
                                <p:cTn id="297" presetID="10" presetClass="entr" presetSubtype="0" fill="hold" nodeType="afterEffect">
                                  <p:stCondLst>
                                    <p:cond delay="0"/>
                                  </p:stCondLst>
                                  <p:childTnLst>
                                    <p:set>
                                      <p:cBhvr>
                                        <p:cTn id="298" dur="1" fill="hold">
                                          <p:stCondLst>
                                            <p:cond delay="0"/>
                                          </p:stCondLst>
                                        </p:cTn>
                                        <p:tgtEl>
                                          <p:spTgt spid="72">
                                            <p:txEl>
                                              <p:pRg st="4" end="4"/>
                                            </p:txEl>
                                          </p:spTgt>
                                        </p:tgtEl>
                                        <p:attrNameLst>
                                          <p:attrName>style.visibility</p:attrName>
                                        </p:attrNameLst>
                                      </p:cBhvr>
                                      <p:to>
                                        <p:strVal val="visible"/>
                                      </p:to>
                                    </p:set>
                                    <p:animEffect transition="in" filter="fade">
                                      <p:cBhvr>
                                        <p:cTn id="299" dur="500"/>
                                        <p:tgtEl>
                                          <p:spTgt spid="72">
                                            <p:txEl>
                                              <p:pRg st="4" end="4"/>
                                            </p:txEl>
                                          </p:spTgt>
                                        </p:tgtEl>
                                      </p:cBhvr>
                                    </p:animEffect>
                                  </p:childTnLst>
                                </p:cTn>
                              </p:par>
                            </p:childTnLst>
                          </p:cTn>
                        </p:par>
                        <p:par>
                          <p:cTn id="300" fill="hold">
                            <p:stCondLst>
                              <p:cond delay="36500"/>
                            </p:stCondLst>
                            <p:childTnLst>
                              <p:par>
                                <p:cTn id="301" presetID="10" presetClass="entr" presetSubtype="0" fill="hold" nodeType="afterEffect">
                                  <p:stCondLst>
                                    <p:cond delay="0"/>
                                  </p:stCondLst>
                                  <p:childTnLst>
                                    <p:set>
                                      <p:cBhvr>
                                        <p:cTn id="302" dur="1" fill="hold">
                                          <p:stCondLst>
                                            <p:cond delay="0"/>
                                          </p:stCondLst>
                                        </p:cTn>
                                        <p:tgtEl>
                                          <p:spTgt spid="72">
                                            <p:txEl>
                                              <p:pRg st="5" end="5"/>
                                            </p:txEl>
                                          </p:spTgt>
                                        </p:tgtEl>
                                        <p:attrNameLst>
                                          <p:attrName>style.visibility</p:attrName>
                                        </p:attrNameLst>
                                      </p:cBhvr>
                                      <p:to>
                                        <p:strVal val="visible"/>
                                      </p:to>
                                    </p:set>
                                    <p:animEffect transition="in" filter="fade">
                                      <p:cBhvr>
                                        <p:cTn id="303" dur="500"/>
                                        <p:tgtEl>
                                          <p:spTgt spid="72">
                                            <p:txEl>
                                              <p:pRg st="5" end="5"/>
                                            </p:txEl>
                                          </p:spTgt>
                                        </p:tgtEl>
                                      </p:cBhvr>
                                    </p:animEffect>
                                  </p:childTnLst>
                                </p:cTn>
                              </p:par>
                            </p:childTnLst>
                          </p:cTn>
                        </p:par>
                        <p:par>
                          <p:cTn id="304" fill="hold">
                            <p:stCondLst>
                              <p:cond delay="37000"/>
                            </p:stCondLst>
                            <p:childTnLst>
                              <p:par>
                                <p:cTn id="305" presetID="10" presetClass="entr" presetSubtype="0" fill="hold" nodeType="afterEffect">
                                  <p:stCondLst>
                                    <p:cond delay="0"/>
                                  </p:stCondLst>
                                  <p:childTnLst>
                                    <p:set>
                                      <p:cBhvr>
                                        <p:cTn id="306" dur="1" fill="hold">
                                          <p:stCondLst>
                                            <p:cond delay="0"/>
                                          </p:stCondLst>
                                        </p:cTn>
                                        <p:tgtEl>
                                          <p:spTgt spid="72">
                                            <p:txEl>
                                              <p:pRg st="6" end="6"/>
                                            </p:txEl>
                                          </p:spTgt>
                                        </p:tgtEl>
                                        <p:attrNameLst>
                                          <p:attrName>style.visibility</p:attrName>
                                        </p:attrNameLst>
                                      </p:cBhvr>
                                      <p:to>
                                        <p:strVal val="visible"/>
                                      </p:to>
                                    </p:set>
                                    <p:animEffect transition="in" filter="fade">
                                      <p:cBhvr>
                                        <p:cTn id="307" dur="500"/>
                                        <p:tgtEl>
                                          <p:spTgt spid="72">
                                            <p:txEl>
                                              <p:pRg st="6" end="6"/>
                                            </p:txEl>
                                          </p:spTgt>
                                        </p:tgtEl>
                                      </p:cBhvr>
                                    </p:animEffect>
                                  </p:childTnLst>
                                </p:cTn>
                              </p:par>
                            </p:childTnLst>
                          </p:cTn>
                        </p:par>
                        <p:par>
                          <p:cTn id="308" fill="hold">
                            <p:stCondLst>
                              <p:cond delay="37500"/>
                            </p:stCondLst>
                            <p:childTnLst>
                              <p:par>
                                <p:cTn id="309" presetID="10" presetClass="entr" presetSubtype="0" fill="hold" nodeType="afterEffect">
                                  <p:stCondLst>
                                    <p:cond delay="0"/>
                                  </p:stCondLst>
                                  <p:childTnLst>
                                    <p:set>
                                      <p:cBhvr>
                                        <p:cTn id="310" dur="1" fill="hold">
                                          <p:stCondLst>
                                            <p:cond delay="0"/>
                                          </p:stCondLst>
                                        </p:cTn>
                                        <p:tgtEl>
                                          <p:spTgt spid="72">
                                            <p:txEl>
                                              <p:pRg st="7" end="7"/>
                                            </p:txEl>
                                          </p:spTgt>
                                        </p:tgtEl>
                                        <p:attrNameLst>
                                          <p:attrName>style.visibility</p:attrName>
                                        </p:attrNameLst>
                                      </p:cBhvr>
                                      <p:to>
                                        <p:strVal val="visible"/>
                                      </p:to>
                                    </p:set>
                                    <p:animEffect transition="in" filter="fade">
                                      <p:cBhvr>
                                        <p:cTn id="311" dur="500"/>
                                        <p:tgtEl>
                                          <p:spTgt spid="72">
                                            <p:txEl>
                                              <p:pRg st="7" end="7"/>
                                            </p:txEl>
                                          </p:spTgt>
                                        </p:tgtEl>
                                      </p:cBhvr>
                                    </p:animEffect>
                                  </p:childTnLst>
                                </p:cTn>
                              </p:par>
                            </p:childTnLst>
                          </p:cTn>
                        </p:par>
                        <p:par>
                          <p:cTn id="312" fill="hold">
                            <p:stCondLst>
                              <p:cond delay="38000"/>
                            </p:stCondLst>
                            <p:childTnLst>
                              <p:par>
                                <p:cTn id="313" presetID="10" presetClass="entr" presetSubtype="0" fill="hold" nodeType="afterEffect">
                                  <p:stCondLst>
                                    <p:cond delay="0"/>
                                  </p:stCondLst>
                                  <p:childTnLst>
                                    <p:set>
                                      <p:cBhvr>
                                        <p:cTn id="314" dur="1" fill="hold">
                                          <p:stCondLst>
                                            <p:cond delay="0"/>
                                          </p:stCondLst>
                                        </p:cTn>
                                        <p:tgtEl>
                                          <p:spTgt spid="72">
                                            <p:txEl>
                                              <p:pRg st="8" end="8"/>
                                            </p:txEl>
                                          </p:spTgt>
                                        </p:tgtEl>
                                        <p:attrNameLst>
                                          <p:attrName>style.visibility</p:attrName>
                                        </p:attrNameLst>
                                      </p:cBhvr>
                                      <p:to>
                                        <p:strVal val="visible"/>
                                      </p:to>
                                    </p:set>
                                    <p:animEffect transition="in" filter="fade">
                                      <p:cBhvr>
                                        <p:cTn id="315" dur="500"/>
                                        <p:tgtEl>
                                          <p:spTgt spid="72">
                                            <p:txEl>
                                              <p:pRg st="8" end="8"/>
                                            </p:txEl>
                                          </p:spTgt>
                                        </p:tgtEl>
                                      </p:cBhvr>
                                    </p:animEffect>
                                  </p:childTnLst>
                                </p:cTn>
                              </p:par>
                            </p:childTnLst>
                          </p:cTn>
                        </p:par>
                        <p:par>
                          <p:cTn id="316" fill="hold">
                            <p:stCondLst>
                              <p:cond delay="38500"/>
                            </p:stCondLst>
                            <p:childTnLst>
                              <p:par>
                                <p:cTn id="317" presetID="2" presetClass="entr" presetSubtype="4" fill="hold" nodeType="afterEffect">
                                  <p:stCondLst>
                                    <p:cond delay="0"/>
                                  </p:stCondLst>
                                  <p:childTnLst>
                                    <p:set>
                                      <p:cBhvr>
                                        <p:cTn id="318" dur="1" fill="hold">
                                          <p:stCondLst>
                                            <p:cond delay="0"/>
                                          </p:stCondLst>
                                        </p:cTn>
                                        <p:tgtEl>
                                          <p:spTgt spid="74">
                                            <p:txEl>
                                              <p:pRg st="0" end="0"/>
                                            </p:txEl>
                                          </p:spTgt>
                                        </p:tgtEl>
                                        <p:attrNameLst>
                                          <p:attrName>style.visibility</p:attrName>
                                        </p:attrNameLst>
                                      </p:cBhvr>
                                      <p:to>
                                        <p:strVal val="visible"/>
                                      </p:to>
                                    </p:set>
                                    <p:anim calcmode="lin" valueType="num">
                                      <p:cBhvr additive="base">
                                        <p:cTn id="319" dur="500"/>
                                        <p:tgtEl>
                                          <p:spTgt spid="74">
                                            <p:txEl>
                                              <p:pRg st="0" end="0"/>
                                            </p:txEl>
                                          </p:spTgt>
                                        </p:tgtEl>
                                        <p:attrNameLst>
                                          <p:attrName>ppt_y</p:attrName>
                                        </p:attrNameLst>
                                      </p:cBhvr>
                                      <p:tavLst>
                                        <p:tav tm="0">
                                          <p:val>
                                            <p:strVal val="#ppt_y+1"/>
                                          </p:val>
                                        </p:tav>
                                        <p:tav tm="100000">
                                          <p:val>
                                            <p:strVal val="#ppt_y"/>
                                          </p:val>
                                        </p:tav>
                                      </p:tavLst>
                                    </p:anim>
                                  </p:childTnLst>
                                </p:cTn>
                              </p:par>
                            </p:childTnLst>
                          </p:cTn>
                        </p:par>
                        <p:par>
                          <p:cTn id="320" fill="hold">
                            <p:stCondLst>
                              <p:cond delay="39000"/>
                            </p:stCondLst>
                            <p:childTnLst>
                              <p:par>
                                <p:cTn id="321" presetID="2" presetClass="entr" presetSubtype="4" fill="hold" nodeType="afterEffect">
                                  <p:stCondLst>
                                    <p:cond delay="0"/>
                                  </p:stCondLst>
                                  <p:childTnLst>
                                    <p:set>
                                      <p:cBhvr>
                                        <p:cTn id="322" dur="1" fill="hold">
                                          <p:stCondLst>
                                            <p:cond delay="0"/>
                                          </p:stCondLst>
                                        </p:cTn>
                                        <p:tgtEl>
                                          <p:spTgt spid="74">
                                            <p:txEl>
                                              <p:pRg st="1" end="1"/>
                                            </p:txEl>
                                          </p:spTgt>
                                        </p:tgtEl>
                                        <p:attrNameLst>
                                          <p:attrName>style.visibility</p:attrName>
                                        </p:attrNameLst>
                                      </p:cBhvr>
                                      <p:to>
                                        <p:strVal val="visible"/>
                                      </p:to>
                                    </p:set>
                                    <p:anim calcmode="lin" valueType="num">
                                      <p:cBhvr additive="base">
                                        <p:cTn id="323" dur="500"/>
                                        <p:tgtEl>
                                          <p:spTgt spid="74">
                                            <p:txEl>
                                              <p:pRg st="1" end="1"/>
                                            </p:txEl>
                                          </p:spTgt>
                                        </p:tgtEl>
                                        <p:attrNameLst>
                                          <p:attrName>ppt_y</p:attrName>
                                        </p:attrNameLst>
                                      </p:cBhvr>
                                      <p:tavLst>
                                        <p:tav tm="0">
                                          <p:val>
                                            <p:strVal val="#ppt_y+1"/>
                                          </p:val>
                                        </p:tav>
                                        <p:tav tm="100000">
                                          <p:val>
                                            <p:strVal val="#ppt_y"/>
                                          </p:val>
                                        </p:tav>
                                      </p:tavLst>
                                    </p:anim>
                                  </p:childTnLst>
                                </p:cTn>
                              </p:par>
                            </p:childTnLst>
                          </p:cTn>
                        </p:par>
                        <p:par>
                          <p:cTn id="324" fill="hold">
                            <p:stCondLst>
                              <p:cond delay="39500"/>
                            </p:stCondLst>
                            <p:childTnLst>
                              <p:par>
                                <p:cTn id="325" presetID="2" presetClass="entr" presetSubtype="4" fill="hold" nodeType="afterEffect">
                                  <p:stCondLst>
                                    <p:cond delay="0"/>
                                  </p:stCondLst>
                                  <p:childTnLst>
                                    <p:set>
                                      <p:cBhvr>
                                        <p:cTn id="326" dur="1" fill="hold">
                                          <p:stCondLst>
                                            <p:cond delay="0"/>
                                          </p:stCondLst>
                                        </p:cTn>
                                        <p:tgtEl>
                                          <p:spTgt spid="74">
                                            <p:txEl>
                                              <p:pRg st="2" end="2"/>
                                            </p:txEl>
                                          </p:spTgt>
                                        </p:tgtEl>
                                        <p:attrNameLst>
                                          <p:attrName>style.visibility</p:attrName>
                                        </p:attrNameLst>
                                      </p:cBhvr>
                                      <p:to>
                                        <p:strVal val="visible"/>
                                      </p:to>
                                    </p:set>
                                    <p:anim calcmode="lin" valueType="num">
                                      <p:cBhvr additive="base">
                                        <p:cTn id="327" dur="500"/>
                                        <p:tgtEl>
                                          <p:spTgt spid="74">
                                            <p:txEl>
                                              <p:pRg st="2" end="2"/>
                                            </p:txEl>
                                          </p:spTgt>
                                        </p:tgtEl>
                                        <p:attrNameLst>
                                          <p:attrName>ppt_y</p:attrName>
                                        </p:attrNameLst>
                                      </p:cBhvr>
                                      <p:tavLst>
                                        <p:tav tm="0">
                                          <p:val>
                                            <p:strVal val="#ppt_y+1"/>
                                          </p:val>
                                        </p:tav>
                                        <p:tav tm="100000">
                                          <p:val>
                                            <p:strVal val="#ppt_y"/>
                                          </p:val>
                                        </p:tav>
                                      </p:tavLst>
                                    </p:anim>
                                  </p:childTnLst>
                                </p:cTn>
                              </p:par>
                            </p:childTnLst>
                          </p:cTn>
                        </p:par>
                        <p:par>
                          <p:cTn id="328" fill="hold">
                            <p:stCondLst>
                              <p:cond delay="40000"/>
                            </p:stCondLst>
                            <p:childTnLst>
                              <p:par>
                                <p:cTn id="329" presetID="2" presetClass="entr" presetSubtype="4" fill="hold" nodeType="afterEffect">
                                  <p:stCondLst>
                                    <p:cond delay="0"/>
                                  </p:stCondLst>
                                  <p:childTnLst>
                                    <p:set>
                                      <p:cBhvr>
                                        <p:cTn id="330" dur="1" fill="hold">
                                          <p:stCondLst>
                                            <p:cond delay="0"/>
                                          </p:stCondLst>
                                        </p:cTn>
                                        <p:tgtEl>
                                          <p:spTgt spid="74">
                                            <p:txEl>
                                              <p:pRg st="3" end="3"/>
                                            </p:txEl>
                                          </p:spTgt>
                                        </p:tgtEl>
                                        <p:attrNameLst>
                                          <p:attrName>style.visibility</p:attrName>
                                        </p:attrNameLst>
                                      </p:cBhvr>
                                      <p:to>
                                        <p:strVal val="visible"/>
                                      </p:to>
                                    </p:set>
                                    <p:anim calcmode="lin" valueType="num">
                                      <p:cBhvr additive="base">
                                        <p:cTn id="331" dur="500"/>
                                        <p:tgtEl>
                                          <p:spTgt spid="74">
                                            <p:txEl>
                                              <p:pRg st="3" end="3"/>
                                            </p:txEl>
                                          </p:spTgt>
                                        </p:tgtEl>
                                        <p:attrNameLst>
                                          <p:attrName>ppt_y</p:attrName>
                                        </p:attrNameLst>
                                      </p:cBhvr>
                                      <p:tavLst>
                                        <p:tav tm="0">
                                          <p:val>
                                            <p:strVal val="#ppt_y+1"/>
                                          </p:val>
                                        </p:tav>
                                        <p:tav tm="100000">
                                          <p:val>
                                            <p:strVal val="#ppt_y"/>
                                          </p:val>
                                        </p:tav>
                                      </p:tavLst>
                                    </p:anim>
                                  </p:childTnLst>
                                </p:cTn>
                              </p:par>
                            </p:childTnLst>
                          </p:cTn>
                        </p:par>
                        <p:par>
                          <p:cTn id="332" fill="hold">
                            <p:stCondLst>
                              <p:cond delay="40500"/>
                            </p:stCondLst>
                            <p:childTnLst>
                              <p:par>
                                <p:cTn id="333" presetID="2" presetClass="entr" presetSubtype="4" fill="hold" nodeType="afterEffect">
                                  <p:stCondLst>
                                    <p:cond delay="0"/>
                                  </p:stCondLst>
                                  <p:childTnLst>
                                    <p:set>
                                      <p:cBhvr>
                                        <p:cTn id="334" dur="1" fill="hold">
                                          <p:stCondLst>
                                            <p:cond delay="0"/>
                                          </p:stCondLst>
                                        </p:cTn>
                                        <p:tgtEl>
                                          <p:spTgt spid="74">
                                            <p:txEl>
                                              <p:pRg st="4" end="4"/>
                                            </p:txEl>
                                          </p:spTgt>
                                        </p:tgtEl>
                                        <p:attrNameLst>
                                          <p:attrName>style.visibility</p:attrName>
                                        </p:attrNameLst>
                                      </p:cBhvr>
                                      <p:to>
                                        <p:strVal val="visible"/>
                                      </p:to>
                                    </p:set>
                                    <p:anim calcmode="lin" valueType="num">
                                      <p:cBhvr additive="base">
                                        <p:cTn id="335" dur="500"/>
                                        <p:tgtEl>
                                          <p:spTgt spid="74">
                                            <p:txEl>
                                              <p:pRg st="4" end="4"/>
                                            </p:txEl>
                                          </p:spTgt>
                                        </p:tgtEl>
                                        <p:attrNameLst>
                                          <p:attrName>ppt_y</p:attrName>
                                        </p:attrNameLst>
                                      </p:cBhvr>
                                      <p:tavLst>
                                        <p:tav tm="0">
                                          <p:val>
                                            <p:strVal val="#ppt_y+1"/>
                                          </p:val>
                                        </p:tav>
                                        <p:tav tm="100000">
                                          <p:val>
                                            <p:strVal val="#ppt_y"/>
                                          </p:val>
                                        </p:tav>
                                      </p:tavLst>
                                    </p:anim>
                                  </p:childTnLst>
                                </p:cTn>
                              </p:par>
                            </p:childTnLst>
                          </p:cTn>
                        </p:par>
                        <p:par>
                          <p:cTn id="336" fill="hold">
                            <p:stCondLst>
                              <p:cond delay="41000"/>
                            </p:stCondLst>
                            <p:childTnLst>
                              <p:par>
                                <p:cTn id="337" presetID="2" presetClass="entr" presetSubtype="4" fill="hold" nodeType="afterEffect">
                                  <p:stCondLst>
                                    <p:cond delay="0"/>
                                  </p:stCondLst>
                                  <p:childTnLst>
                                    <p:set>
                                      <p:cBhvr>
                                        <p:cTn id="338" dur="1" fill="hold">
                                          <p:stCondLst>
                                            <p:cond delay="0"/>
                                          </p:stCondLst>
                                        </p:cTn>
                                        <p:tgtEl>
                                          <p:spTgt spid="74">
                                            <p:txEl>
                                              <p:pRg st="5" end="5"/>
                                            </p:txEl>
                                          </p:spTgt>
                                        </p:tgtEl>
                                        <p:attrNameLst>
                                          <p:attrName>style.visibility</p:attrName>
                                        </p:attrNameLst>
                                      </p:cBhvr>
                                      <p:to>
                                        <p:strVal val="visible"/>
                                      </p:to>
                                    </p:set>
                                    <p:anim calcmode="lin" valueType="num">
                                      <p:cBhvr additive="base">
                                        <p:cTn id="339" dur="500"/>
                                        <p:tgtEl>
                                          <p:spTgt spid="74">
                                            <p:txEl>
                                              <p:pRg st="5" end="5"/>
                                            </p:txEl>
                                          </p:spTgt>
                                        </p:tgtEl>
                                        <p:attrNameLst>
                                          <p:attrName>ppt_y</p:attrName>
                                        </p:attrNameLst>
                                      </p:cBhvr>
                                      <p:tavLst>
                                        <p:tav tm="0">
                                          <p:val>
                                            <p:strVal val="#ppt_y+1"/>
                                          </p:val>
                                        </p:tav>
                                        <p:tav tm="100000">
                                          <p:val>
                                            <p:strVal val="#ppt_y"/>
                                          </p:val>
                                        </p:tav>
                                      </p:tavLst>
                                    </p:anim>
                                  </p:childTnLst>
                                </p:cTn>
                              </p:par>
                            </p:childTnLst>
                          </p:cTn>
                        </p:par>
                        <p:par>
                          <p:cTn id="340" fill="hold">
                            <p:stCondLst>
                              <p:cond delay="41500"/>
                            </p:stCondLst>
                            <p:childTnLst>
                              <p:par>
                                <p:cTn id="341" presetID="2" presetClass="entr" presetSubtype="4" fill="hold" nodeType="afterEffect">
                                  <p:stCondLst>
                                    <p:cond delay="0"/>
                                  </p:stCondLst>
                                  <p:childTnLst>
                                    <p:set>
                                      <p:cBhvr>
                                        <p:cTn id="342" dur="1" fill="hold">
                                          <p:stCondLst>
                                            <p:cond delay="0"/>
                                          </p:stCondLst>
                                        </p:cTn>
                                        <p:tgtEl>
                                          <p:spTgt spid="74">
                                            <p:txEl>
                                              <p:pRg st="6" end="6"/>
                                            </p:txEl>
                                          </p:spTgt>
                                        </p:tgtEl>
                                        <p:attrNameLst>
                                          <p:attrName>style.visibility</p:attrName>
                                        </p:attrNameLst>
                                      </p:cBhvr>
                                      <p:to>
                                        <p:strVal val="visible"/>
                                      </p:to>
                                    </p:set>
                                    <p:anim calcmode="lin" valueType="num">
                                      <p:cBhvr additive="base">
                                        <p:cTn id="343" dur="500"/>
                                        <p:tgtEl>
                                          <p:spTgt spid="74">
                                            <p:txEl>
                                              <p:pRg st="6" end="6"/>
                                            </p:txEl>
                                          </p:spTgt>
                                        </p:tgtEl>
                                        <p:attrNameLst>
                                          <p:attrName>ppt_y</p:attrName>
                                        </p:attrNameLst>
                                      </p:cBhvr>
                                      <p:tavLst>
                                        <p:tav tm="0">
                                          <p:val>
                                            <p:strVal val="#ppt_y+1"/>
                                          </p:val>
                                        </p:tav>
                                        <p:tav tm="100000">
                                          <p:val>
                                            <p:strVal val="#ppt_y"/>
                                          </p:val>
                                        </p:tav>
                                      </p:tavLst>
                                    </p:anim>
                                  </p:childTnLst>
                                </p:cTn>
                              </p:par>
                            </p:childTnLst>
                          </p:cTn>
                        </p:par>
                        <p:par>
                          <p:cTn id="344" fill="hold">
                            <p:stCondLst>
                              <p:cond delay="42000"/>
                            </p:stCondLst>
                            <p:childTnLst>
                              <p:par>
                                <p:cTn id="345" presetID="2" presetClass="entr" presetSubtype="4" fill="hold" nodeType="afterEffect">
                                  <p:stCondLst>
                                    <p:cond delay="0"/>
                                  </p:stCondLst>
                                  <p:childTnLst>
                                    <p:set>
                                      <p:cBhvr>
                                        <p:cTn id="346" dur="1" fill="hold">
                                          <p:stCondLst>
                                            <p:cond delay="0"/>
                                          </p:stCondLst>
                                        </p:cTn>
                                        <p:tgtEl>
                                          <p:spTgt spid="74">
                                            <p:txEl>
                                              <p:pRg st="7" end="7"/>
                                            </p:txEl>
                                          </p:spTgt>
                                        </p:tgtEl>
                                        <p:attrNameLst>
                                          <p:attrName>style.visibility</p:attrName>
                                        </p:attrNameLst>
                                      </p:cBhvr>
                                      <p:to>
                                        <p:strVal val="visible"/>
                                      </p:to>
                                    </p:set>
                                    <p:anim calcmode="lin" valueType="num">
                                      <p:cBhvr additive="base">
                                        <p:cTn id="347" dur="500"/>
                                        <p:tgtEl>
                                          <p:spTgt spid="74">
                                            <p:txEl>
                                              <p:pRg st="7" end="7"/>
                                            </p:txEl>
                                          </p:spTgt>
                                        </p:tgtEl>
                                        <p:attrNameLst>
                                          <p:attrName>ppt_y</p:attrName>
                                        </p:attrNameLst>
                                      </p:cBhvr>
                                      <p:tavLst>
                                        <p:tav tm="0">
                                          <p:val>
                                            <p:strVal val="#ppt_y+1"/>
                                          </p:val>
                                        </p:tav>
                                        <p:tav tm="100000">
                                          <p:val>
                                            <p:strVal val="#ppt_y"/>
                                          </p:val>
                                        </p:tav>
                                      </p:tavLst>
                                    </p:anim>
                                  </p:childTnLst>
                                </p:cTn>
                              </p:par>
                            </p:childTnLst>
                          </p:cTn>
                        </p:par>
                        <p:par>
                          <p:cTn id="348" fill="hold">
                            <p:stCondLst>
                              <p:cond delay="42500"/>
                            </p:stCondLst>
                            <p:childTnLst>
                              <p:par>
                                <p:cTn id="349" presetID="2" presetClass="entr" presetSubtype="4" fill="hold" nodeType="afterEffect">
                                  <p:stCondLst>
                                    <p:cond delay="0"/>
                                  </p:stCondLst>
                                  <p:childTnLst>
                                    <p:set>
                                      <p:cBhvr>
                                        <p:cTn id="350" dur="1" fill="hold">
                                          <p:stCondLst>
                                            <p:cond delay="0"/>
                                          </p:stCondLst>
                                        </p:cTn>
                                        <p:tgtEl>
                                          <p:spTgt spid="74">
                                            <p:txEl>
                                              <p:pRg st="8" end="8"/>
                                            </p:txEl>
                                          </p:spTgt>
                                        </p:tgtEl>
                                        <p:attrNameLst>
                                          <p:attrName>style.visibility</p:attrName>
                                        </p:attrNameLst>
                                      </p:cBhvr>
                                      <p:to>
                                        <p:strVal val="visible"/>
                                      </p:to>
                                    </p:set>
                                    <p:anim calcmode="lin" valueType="num">
                                      <p:cBhvr additive="base">
                                        <p:cTn id="351" dur="500"/>
                                        <p:tgtEl>
                                          <p:spTgt spid="7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Title+ SubTitle+Number">
  <p:cSld name="Main Title+ SubTitle+Number">
    <p:spTree>
      <p:nvGrpSpPr>
        <p:cNvPr id="1" name="Shape 78"/>
        <p:cNvGrpSpPr/>
        <p:nvPr/>
      </p:nvGrpSpPr>
      <p:grpSpPr>
        <a:xfrm>
          <a:off x="0" y="0"/>
          <a:ext cx="0" cy="0"/>
          <a:chOff x="0" y="0"/>
          <a:chExt cx="0" cy="0"/>
        </a:xfrm>
      </p:grpSpPr>
      <p:sp>
        <p:nvSpPr>
          <p:cNvPr id="79" name="Google Shape;79;gf718b46135_0_139"/>
          <p:cNvSpPr txBox="1">
            <a:spLocks noGrp="1"/>
          </p:cNvSpPr>
          <p:nvPr>
            <p:ph type="title"/>
          </p:nvPr>
        </p:nvSpPr>
        <p:spPr>
          <a:xfrm>
            <a:off x="1752600" y="387350"/>
            <a:ext cx="5638800" cy="3534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rgbClr val="3F3F3F"/>
              </a:buClr>
              <a:buSzPts val="2000"/>
              <a:buFont typeface="Calibri"/>
              <a:buNone/>
              <a:defRPr sz="2000" b="1"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0" name="Google Shape;80;gf718b46135_0_139"/>
          <p:cNvSpPr txBox="1">
            <a:spLocks noGrp="1"/>
          </p:cNvSpPr>
          <p:nvPr>
            <p:ph type="body" idx="1"/>
          </p:nvPr>
        </p:nvSpPr>
        <p:spPr>
          <a:xfrm>
            <a:off x="2514600" y="739341"/>
            <a:ext cx="4114800" cy="200700"/>
          </a:xfrm>
          <a:prstGeom prst="rect">
            <a:avLst/>
          </a:prstGeom>
          <a:noFill/>
          <a:ln>
            <a:noFill/>
          </a:ln>
        </p:spPr>
        <p:txBody>
          <a:bodyPr spcFirstLastPara="1" wrap="square" lIns="0" tIns="0" rIns="0" bIns="0" anchor="ctr" anchorCtr="0">
            <a:noAutofit/>
          </a:bodyPr>
          <a:lstStyle>
            <a:lvl1pPr marL="457200" marR="0" lvl="0" indent="-228600" algn="ctr" rtl="0">
              <a:lnSpc>
                <a:spcPct val="100000"/>
              </a:lnSpc>
              <a:spcBef>
                <a:spcPts val="220"/>
              </a:spcBef>
              <a:spcAft>
                <a:spcPts val="0"/>
              </a:spcAft>
              <a:buClr>
                <a:srgbClr val="BFBFBF"/>
              </a:buClr>
              <a:buSzPts val="1100"/>
              <a:buFont typeface="Arial"/>
              <a:buNone/>
              <a:defRPr sz="1100" b="1" i="0" u="none" strike="noStrike" cap="none">
                <a:solidFill>
                  <a:srgbClr val="BFBFBF"/>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81" name="Google Shape;81;gf718b46135_0_1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rgbClr val="BFBFBF"/>
                </a:solidFill>
                <a:latin typeface="Calibri"/>
                <a:ea typeface="Calibri"/>
                <a:cs typeface="Calibri"/>
                <a:sym typeface="Calibri"/>
              </a:defRPr>
            </a:lvl1pPr>
            <a:lvl2pPr lvl="1">
              <a:buNone/>
              <a:defRPr sz="1300">
                <a:solidFill>
                  <a:srgbClr val="BFBFBF"/>
                </a:solidFill>
                <a:latin typeface="Calibri"/>
                <a:ea typeface="Calibri"/>
                <a:cs typeface="Calibri"/>
                <a:sym typeface="Calibri"/>
              </a:defRPr>
            </a:lvl2pPr>
            <a:lvl3pPr lvl="2">
              <a:buNone/>
              <a:defRPr sz="1300">
                <a:solidFill>
                  <a:srgbClr val="BFBFBF"/>
                </a:solidFill>
                <a:latin typeface="Calibri"/>
                <a:ea typeface="Calibri"/>
                <a:cs typeface="Calibri"/>
                <a:sym typeface="Calibri"/>
              </a:defRPr>
            </a:lvl3pPr>
            <a:lvl4pPr lvl="3">
              <a:buNone/>
              <a:defRPr sz="1300">
                <a:solidFill>
                  <a:srgbClr val="BFBFBF"/>
                </a:solidFill>
                <a:latin typeface="Calibri"/>
                <a:ea typeface="Calibri"/>
                <a:cs typeface="Calibri"/>
                <a:sym typeface="Calibri"/>
              </a:defRPr>
            </a:lvl4pPr>
            <a:lvl5pPr lvl="4">
              <a:buNone/>
              <a:defRPr sz="1300">
                <a:solidFill>
                  <a:srgbClr val="BFBFBF"/>
                </a:solidFill>
                <a:latin typeface="Calibri"/>
                <a:ea typeface="Calibri"/>
                <a:cs typeface="Calibri"/>
                <a:sym typeface="Calibri"/>
              </a:defRPr>
            </a:lvl5pPr>
            <a:lvl6pPr lvl="5">
              <a:buNone/>
              <a:defRPr sz="1300">
                <a:solidFill>
                  <a:srgbClr val="BFBFBF"/>
                </a:solidFill>
                <a:latin typeface="Calibri"/>
                <a:ea typeface="Calibri"/>
                <a:cs typeface="Calibri"/>
                <a:sym typeface="Calibri"/>
              </a:defRPr>
            </a:lvl6pPr>
            <a:lvl7pPr lvl="6">
              <a:buNone/>
              <a:defRPr sz="1300">
                <a:solidFill>
                  <a:srgbClr val="BFBFBF"/>
                </a:solidFill>
                <a:latin typeface="Calibri"/>
                <a:ea typeface="Calibri"/>
                <a:cs typeface="Calibri"/>
                <a:sym typeface="Calibri"/>
              </a:defRPr>
            </a:lvl7pPr>
            <a:lvl8pPr lvl="7">
              <a:buNone/>
              <a:defRPr sz="1300">
                <a:solidFill>
                  <a:srgbClr val="BFBFBF"/>
                </a:solidFill>
                <a:latin typeface="Calibri"/>
                <a:ea typeface="Calibri"/>
                <a:cs typeface="Calibri"/>
                <a:sym typeface="Calibri"/>
              </a:defRPr>
            </a:lvl8pPr>
            <a:lvl9pPr lvl="8">
              <a:buNone/>
              <a:defRPr sz="1300">
                <a:solidFill>
                  <a:srgbClr val="BFBFB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0">
                                            <p:txEl>
                                              <p:pRg st="0" end="0"/>
                                            </p:txEl>
                                          </p:spTgt>
                                        </p:tgtEl>
                                        <p:attrNameLst>
                                          <p:attrName>style.visibility</p:attrName>
                                        </p:attrNameLst>
                                      </p:cBhvr>
                                      <p:to>
                                        <p:strVal val="visible"/>
                                      </p:to>
                                    </p:set>
                                    <p:animEffect transition="in" filter="fade">
                                      <p:cBhvr>
                                        <p:cTn id="11" dur="500"/>
                                        <p:tgtEl>
                                          <p:spTgt spid="80">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xEl>
                                              <p:pRg st="1" end="1"/>
                                            </p:txEl>
                                          </p:spTgt>
                                        </p:tgtEl>
                                        <p:attrNameLst>
                                          <p:attrName>style.visibility</p:attrName>
                                        </p:attrNameLst>
                                      </p:cBhvr>
                                      <p:to>
                                        <p:strVal val="visible"/>
                                      </p:to>
                                    </p:set>
                                    <p:animEffect transition="in" filter="fade">
                                      <p:cBhvr>
                                        <p:cTn id="15" dur="500"/>
                                        <p:tgtEl>
                                          <p:spTgt spid="80">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0">
                                            <p:txEl>
                                              <p:pRg st="2" end="2"/>
                                            </p:txEl>
                                          </p:spTgt>
                                        </p:tgtEl>
                                        <p:attrNameLst>
                                          <p:attrName>style.visibility</p:attrName>
                                        </p:attrNameLst>
                                      </p:cBhvr>
                                      <p:to>
                                        <p:strVal val="visible"/>
                                      </p:to>
                                    </p:set>
                                    <p:animEffect transition="in" filter="fade">
                                      <p:cBhvr>
                                        <p:cTn id="19" dur="500"/>
                                        <p:tgtEl>
                                          <p:spTgt spid="80">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0">
                                            <p:txEl>
                                              <p:pRg st="3" end="3"/>
                                            </p:txEl>
                                          </p:spTgt>
                                        </p:tgtEl>
                                        <p:attrNameLst>
                                          <p:attrName>style.visibility</p:attrName>
                                        </p:attrNameLst>
                                      </p:cBhvr>
                                      <p:to>
                                        <p:strVal val="visible"/>
                                      </p:to>
                                    </p:set>
                                    <p:animEffect transition="in" filter="fade">
                                      <p:cBhvr>
                                        <p:cTn id="23" dur="500"/>
                                        <p:tgtEl>
                                          <p:spTgt spid="80">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0">
                                            <p:txEl>
                                              <p:pRg st="4" end="4"/>
                                            </p:txEl>
                                          </p:spTgt>
                                        </p:tgtEl>
                                        <p:attrNameLst>
                                          <p:attrName>style.visibility</p:attrName>
                                        </p:attrNameLst>
                                      </p:cBhvr>
                                      <p:to>
                                        <p:strVal val="visible"/>
                                      </p:to>
                                    </p:set>
                                    <p:animEffect transition="in" filter="fade">
                                      <p:cBhvr>
                                        <p:cTn id="27" dur="500"/>
                                        <p:tgtEl>
                                          <p:spTgt spid="80">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0">
                                            <p:txEl>
                                              <p:pRg st="5" end="5"/>
                                            </p:txEl>
                                          </p:spTgt>
                                        </p:tgtEl>
                                        <p:attrNameLst>
                                          <p:attrName>style.visibility</p:attrName>
                                        </p:attrNameLst>
                                      </p:cBhvr>
                                      <p:to>
                                        <p:strVal val="visible"/>
                                      </p:to>
                                    </p:set>
                                    <p:animEffect transition="in" filter="fade">
                                      <p:cBhvr>
                                        <p:cTn id="31" dur="500"/>
                                        <p:tgtEl>
                                          <p:spTgt spid="80">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80">
                                            <p:txEl>
                                              <p:pRg st="6" end="6"/>
                                            </p:txEl>
                                          </p:spTgt>
                                        </p:tgtEl>
                                        <p:attrNameLst>
                                          <p:attrName>style.visibility</p:attrName>
                                        </p:attrNameLst>
                                      </p:cBhvr>
                                      <p:to>
                                        <p:strVal val="visible"/>
                                      </p:to>
                                    </p:set>
                                    <p:animEffect transition="in" filter="fade">
                                      <p:cBhvr>
                                        <p:cTn id="35" dur="500"/>
                                        <p:tgtEl>
                                          <p:spTgt spid="80">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80">
                                            <p:txEl>
                                              <p:pRg st="7" end="7"/>
                                            </p:txEl>
                                          </p:spTgt>
                                        </p:tgtEl>
                                        <p:attrNameLst>
                                          <p:attrName>style.visibility</p:attrName>
                                        </p:attrNameLst>
                                      </p:cBhvr>
                                      <p:to>
                                        <p:strVal val="visible"/>
                                      </p:to>
                                    </p:set>
                                    <p:animEffect transition="in" filter="fade">
                                      <p:cBhvr>
                                        <p:cTn id="39" dur="500"/>
                                        <p:tgtEl>
                                          <p:spTgt spid="80">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80">
                                            <p:txEl>
                                              <p:pRg st="8" end="8"/>
                                            </p:txEl>
                                          </p:spTgt>
                                        </p:tgtEl>
                                        <p:attrNameLst>
                                          <p:attrName>style.visibility</p:attrName>
                                        </p:attrNameLst>
                                      </p:cBhvr>
                                      <p:to>
                                        <p:strVal val="visible"/>
                                      </p:to>
                                    </p:set>
                                    <p:animEffect transition="in" filter="fade">
                                      <p:cBhvr>
                                        <p:cTn id="43" dur="500"/>
                                        <p:tgtEl>
                                          <p:spTgt spid="8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Free Blank With Footer">
  <p:cSld name="2_Free Blank With Footer">
    <p:spTree>
      <p:nvGrpSpPr>
        <p:cNvPr id="1" name="Shape 82"/>
        <p:cNvGrpSpPr/>
        <p:nvPr/>
      </p:nvGrpSpPr>
      <p:grpSpPr>
        <a:xfrm>
          <a:off x="0" y="0"/>
          <a:ext cx="0" cy="0"/>
          <a:chOff x="0" y="0"/>
          <a:chExt cx="0" cy="0"/>
        </a:xfrm>
      </p:grpSpPr>
      <p:sp>
        <p:nvSpPr>
          <p:cNvPr id="83" name="Google Shape;83;gf718b46135_0_143"/>
          <p:cNvSpPr txBox="1">
            <a:spLocks noGrp="1"/>
          </p:cNvSpPr>
          <p:nvPr>
            <p:ph type="title"/>
          </p:nvPr>
        </p:nvSpPr>
        <p:spPr>
          <a:xfrm>
            <a:off x="1752600" y="267471"/>
            <a:ext cx="5638800" cy="3534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rgbClr val="191919"/>
              </a:buClr>
              <a:buSzPts val="2400"/>
              <a:buFont typeface="Calibri"/>
              <a:buNone/>
              <a:defRPr sz="2400" b="1" i="0" u="none" strike="noStrike" cap="none">
                <a:solidFill>
                  <a:srgbClr val="19191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4" name="Google Shape;84;gf718b46135_0_143"/>
          <p:cNvSpPr txBox="1">
            <a:spLocks noGrp="1"/>
          </p:cNvSpPr>
          <p:nvPr>
            <p:ph type="body" idx="1"/>
          </p:nvPr>
        </p:nvSpPr>
        <p:spPr>
          <a:xfrm>
            <a:off x="2514600" y="619462"/>
            <a:ext cx="4114800" cy="200700"/>
          </a:xfrm>
          <a:prstGeom prst="rect">
            <a:avLst/>
          </a:prstGeom>
          <a:noFill/>
          <a:ln>
            <a:noFill/>
          </a:ln>
        </p:spPr>
        <p:txBody>
          <a:bodyPr spcFirstLastPara="1" wrap="square" lIns="0" tIns="0" rIns="0" bIns="0" anchor="ctr" anchorCtr="0">
            <a:noAutofit/>
          </a:bodyPr>
          <a:lstStyle>
            <a:lvl1pPr marL="457200" marR="0" lvl="0" indent="-228600" algn="ctr" rtl="0">
              <a:lnSpc>
                <a:spcPct val="100000"/>
              </a:lnSpc>
              <a:spcBef>
                <a:spcPts val="240"/>
              </a:spcBef>
              <a:spcAft>
                <a:spcPts val="0"/>
              </a:spcAft>
              <a:buClr>
                <a:srgbClr val="BFBFBF"/>
              </a:buClr>
              <a:buSzPts val="1200"/>
              <a:buFont typeface="Arial"/>
              <a:buNone/>
              <a:defRPr sz="1200" b="1" i="0" u="none" strike="noStrike" cap="none">
                <a:solidFill>
                  <a:srgbClr val="BFBFBF"/>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85" name="Google Shape;85;gf718b46135_0_1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rgbClr val="BFBFBF"/>
                </a:solidFill>
                <a:latin typeface="Calibri"/>
                <a:ea typeface="Calibri"/>
                <a:cs typeface="Calibri"/>
                <a:sym typeface="Calibri"/>
              </a:defRPr>
            </a:lvl1pPr>
            <a:lvl2pPr lvl="1">
              <a:buNone/>
              <a:defRPr sz="1300">
                <a:solidFill>
                  <a:srgbClr val="BFBFBF"/>
                </a:solidFill>
                <a:latin typeface="Calibri"/>
                <a:ea typeface="Calibri"/>
                <a:cs typeface="Calibri"/>
                <a:sym typeface="Calibri"/>
              </a:defRPr>
            </a:lvl2pPr>
            <a:lvl3pPr lvl="2">
              <a:buNone/>
              <a:defRPr sz="1300">
                <a:solidFill>
                  <a:srgbClr val="BFBFBF"/>
                </a:solidFill>
                <a:latin typeface="Calibri"/>
                <a:ea typeface="Calibri"/>
                <a:cs typeface="Calibri"/>
                <a:sym typeface="Calibri"/>
              </a:defRPr>
            </a:lvl3pPr>
            <a:lvl4pPr lvl="3">
              <a:buNone/>
              <a:defRPr sz="1300">
                <a:solidFill>
                  <a:srgbClr val="BFBFBF"/>
                </a:solidFill>
                <a:latin typeface="Calibri"/>
                <a:ea typeface="Calibri"/>
                <a:cs typeface="Calibri"/>
                <a:sym typeface="Calibri"/>
              </a:defRPr>
            </a:lvl4pPr>
            <a:lvl5pPr lvl="4">
              <a:buNone/>
              <a:defRPr sz="1300">
                <a:solidFill>
                  <a:srgbClr val="BFBFBF"/>
                </a:solidFill>
                <a:latin typeface="Calibri"/>
                <a:ea typeface="Calibri"/>
                <a:cs typeface="Calibri"/>
                <a:sym typeface="Calibri"/>
              </a:defRPr>
            </a:lvl5pPr>
            <a:lvl6pPr lvl="5">
              <a:buNone/>
              <a:defRPr sz="1300">
                <a:solidFill>
                  <a:srgbClr val="BFBFBF"/>
                </a:solidFill>
                <a:latin typeface="Calibri"/>
                <a:ea typeface="Calibri"/>
                <a:cs typeface="Calibri"/>
                <a:sym typeface="Calibri"/>
              </a:defRPr>
            </a:lvl6pPr>
            <a:lvl7pPr lvl="6">
              <a:buNone/>
              <a:defRPr sz="1300">
                <a:solidFill>
                  <a:srgbClr val="BFBFBF"/>
                </a:solidFill>
                <a:latin typeface="Calibri"/>
                <a:ea typeface="Calibri"/>
                <a:cs typeface="Calibri"/>
                <a:sym typeface="Calibri"/>
              </a:defRPr>
            </a:lvl7pPr>
            <a:lvl8pPr lvl="7">
              <a:buNone/>
              <a:defRPr sz="1300">
                <a:solidFill>
                  <a:srgbClr val="BFBFBF"/>
                </a:solidFill>
                <a:latin typeface="Calibri"/>
                <a:ea typeface="Calibri"/>
                <a:cs typeface="Calibri"/>
                <a:sym typeface="Calibri"/>
              </a:defRPr>
            </a:lvl8pPr>
            <a:lvl9pPr lvl="8">
              <a:buNone/>
              <a:defRPr sz="1300">
                <a:solidFill>
                  <a:srgbClr val="BFBFB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4">
                                            <p:txEl>
                                              <p:pRg st="0" end="0"/>
                                            </p:txEl>
                                          </p:spTgt>
                                        </p:tgtEl>
                                        <p:attrNameLst>
                                          <p:attrName>style.visibility</p:attrName>
                                        </p:attrNameLst>
                                      </p:cBhvr>
                                      <p:to>
                                        <p:strVal val="visible"/>
                                      </p:to>
                                    </p:set>
                                    <p:animEffect transition="in" filter="fade">
                                      <p:cBhvr>
                                        <p:cTn id="11" dur="500"/>
                                        <p:tgtEl>
                                          <p:spTgt spid="8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4">
                                            <p:txEl>
                                              <p:pRg st="1" end="1"/>
                                            </p:txEl>
                                          </p:spTgt>
                                        </p:tgtEl>
                                        <p:attrNameLst>
                                          <p:attrName>style.visibility</p:attrName>
                                        </p:attrNameLst>
                                      </p:cBhvr>
                                      <p:to>
                                        <p:strVal val="visible"/>
                                      </p:to>
                                    </p:set>
                                    <p:animEffect transition="in" filter="fade">
                                      <p:cBhvr>
                                        <p:cTn id="15" dur="500"/>
                                        <p:tgtEl>
                                          <p:spTgt spid="84">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4">
                                            <p:txEl>
                                              <p:pRg st="2" end="2"/>
                                            </p:txEl>
                                          </p:spTgt>
                                        </p:tgtEl>
                                        <p:attrNameLst>
                                          <p:attrName>style.visibility</p:attrName>
                                        </p:attrNameLst>
                                      </p:cBhvr>
                                      <p:to>
                                        <p:strVal val="visible"/>
                                      </p:to>
                                    </p:set>
                                    <p:animEffect transition="in" filter="fade">
                                      <p:cBhvr>
                                        <p:cTn id="19" dur="500"/>
                                        <p:tgtEl>
                                          <p:spTgt spid="84">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4">
                                            <p:txEl>
                                              <p:pRg st="3" end="3"/>
                                            </p:txEl>
                                          </p:spTgt>
                                        </p:tgtEl>
                                        <p:attrNameLst>
                                          <p:attrName>style.visibility</p:attrName>
                                        </p:attrNameLst>
                                      </p:cBhvr>
                                      <p:to>
                                        <p:strVal val="visible"/>
                                      </p:to>
                                    </p:set>
                                    <p:animEffect transition="in" filter="fade">
                                      <p:cBhvr>
                                        <p:cTn id="23" dur="500"/>
                                        <p:tgtEl>
                                          <p:spTgt spid="84">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4">
                                            <p:txEl>
                                              <p:pRg st="4" end="4"/>
                                            </p:txEl>
                                          </p:spTgt>
                                        </p:tgtEl>
                                        <p:attrNameLst>
                                          <p:attrName>style.visibility</p:attrName>
                                        </p:attrNameLst>
                                      </p:cBhvr>
                                      <p:to>
                                        <p:strVal val="visible"/>
                                      </p:to>
                                    </p:set>
                                    <p:animEffect transition="in" filter="fade">
                                      <p:cBhvr>
                                        <p:cTn id="27" dur="500"/>
                                        <p:tgtEl>
                                          <p:spTgt spid="84">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4">
                                            <p:txEl>
                                              <p:pRg st="5" end="5"/>
                                            </p:txEl>
                                          </p:spTgt>
                                        </p:tgtEl>
                                        <p:attrNameLst>
                                          <p:attrName>style.visibility</p:attrName>
                                        </p:attrNameLst>
                                      </p:cBhvr>
                                      <p:to>
                                        <p:strVal val="visible"/>
                                      </p:to>
                                    </p:set>
                                    <p:animEffect transition="in" filter="fade">
                                      <p:cBhvr>
                                        <p:cTn id="31" dur="500"/>
                                        <p:tgtEl>
                                          <p:spTgt spid="84">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84">
                                            <p:txEl>
                                              <p:pRg st="6" end="6"/>
                                            </p:txEl>
                                          </p:spTgt>
                                        </p:tgtEl>
                                        <p:attrNameLst>
                                          <p:attrName>style.visibility</p:attrName>
                                        </p:attrNameLst>
                                      </p:cBhvr>
                                      <p:to>
                                        <p:strVal val="visible"/>
                                      </p:to>
                                    </p:set>
                                    <p:animEffect transition="in" filter="fade">
                                      <p:cBhvr>
                                        <p:cTn id="35" dur="500"/>
                                        <p:tgtEl>
                                          <p:spTgt spid="84">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84">
                                            <p:txEl>
                                              <p:pRg st="7" end="7"/>
                                            </p:txEl>
                                          </p:spTgt>
                                        </p:tgtEl>
                                        <p:attrNameLst>
                                          <p:attrName>style.visibility</p:attrName>
                                        </p:attrNameLst>
                                      </p:cBhvr>
                                      <p:to>
                                        <p:strVal val="visible"/>
                                      </p:to>
                                    </p:set>
                                    <p:animEffect transition="in" filter="fade">
                                      <p:cBhvr>
                                        <p:cTn id="39" dur="500"/>
                                        <p:tgtEl>
                                          <p:spTgt spid="84">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84">
                                            <p:txEl>
                                              <p:pRg st="8" end="8"/>
                                            </p:txEl>
                                          </p:spTgt>
                                        </p:tgtEl>
                                        <p:attrNameLst>
                                          <p:attrName>style.visibility</p:attrName>
                                        </p:attrNameLst>
                                      </p:cBhvr>
                                      <p:to>
                                        <p:strVal val="visible"/>
                                      </p:to>
                                    </p:set>
                                    <p:animEffect transition="in" filter="fade">
                                      <p:cBhvr>
                                        <p:cTn id="43" dur="500"/>
                                        <p:tgtEl>
                                          <p:spTgt spid="8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11">
  <p:cSld name="Pic11">
    <p:spTree>
      <p:nvGrpSpPr>
        <p:cNvPr id="1" name="Shape 86"/>
        <p:cNvGrpSpPr/>
        <p:nvPr/>
      </p:nvGrpSpPr>
      <p:grpSpPr>
        <a:xfrm>
          <a:off x="0" y="0"/>
          <a:ext cx="0" cy="0"/>
          <a:chOff x="0" y="0"/>
          <a:chExt cx="0" cy="0"/>
        </a:xfrm>
      </p:grpSpPr>
      <p:sp>
        <p:nvSpPr>
          <p:cNvPr id="87" name="Google Shape;87;gf718b46135_0_146"/>
          <p:cNvSpPr>
            <a:spLocks noGrp="1"/>
          </p:cNvSpPr>
          <p:nvPr>
            <p:ph type="pic" idx="2"/>
          </p:nvPr>
        </p:nvSpPr>
        <p:spPr>
          <a:xfrm>
            <a:off x="4788842" y="1229499"/>
            <a:ext cx="3681000" cy="3225900"/>
          </a:xfrm>
          <a:prstGeom prst="rect">
            <a:avLst/>
          </a:prstGeom>
          <a:noFill/>
          <a:ln>
            <a:noFill/>
          </a:ln>
        </p:spPr>
      </p:sp>
      <p:sp>
        <p:nvSpPr>
          <p:cNvPr id="88" name="Google Shape;88;gf718b46135_0_146"/>
          <p:cNvSpPr txBox="1">
            <a:spLocks noGrp="1"/>
          </p:cNvSpPr>
          <p:nvPr>
            <p:ph type="title"/>
          </p:nvPr>
        </p:nvSpPr>
        <p:spPr>
          <a:xfrm>
            <a:off x="1752600" y="387350"/>
            <a:ext cx="5638800" cy="3534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rgbClr val="3F3F3F"/>
              </a:buClr>
              <a:buSzPts val="2000"/>
              <a:buFont typeface="Calibri"/>
              <a:buNone/>
              <a:defRPr sz="2000" b="1"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9" name="Google Shape;89;gf718b46135_0_146"/>
          <p:cNvSpPr txBox="1">
            <a:spLocks noGrp="1"/>
          </p:cNvSpPr>
          <p:nvPr>
            <p:ph type="body" idx="1"/>
          </p:nvPr>
        </p:nvSpPr>
        <p:spPr>
          <a:xfrm>
            <a:off x="2514600" y="739341"/>
            <a:ext cx="4114800" cy="200700"/>
          </a:xfrm>
          <a:prstGeom prst="rect">
            <a:avLst/>
          </a:prstGeom>
          <a:noFill/>
          <a:ln>
            <a:noFill/>
          </a:ln>
        </p:spPr>
        <p:txBody>
          <a:bodyPr spcFirstLastPara="1" wrap="square" lIns="0" tIns="0" rIns="0" bIns="0" anchor="ctr" anchorCtr="0">
            <a:noAutofit/>
          </a:bodyPr>
          <a:lstStyle>
            <a:lvl1pPr marL="457200" marR="0" lvl="0" indent="-228600" algn="ctr" rtl="0">
              <a:lnSpc>
                <a:spcPct val="100000"/>
              </a:lnSpc>
              <a:spcBef>
                <a:spcPts val="220"/>
              </a:spcBef>
              <a:spcAft>
                <a:spcPts val="0"/>
              </a:spcAft>
              <a:buClr>
                <a:srgbClr val="BFBFBF"/>
              </a:buClr>
              <a:buSzPts val="1100"/>
              <a:buFont typeface="Arial"/>
              <a:buNone/>
              <a:defRPr sz="1100" b="1" i="0" u="none" strike="noStrike" cap="none">
                <a:solidFill>
                  <a:srgbClr val="BFBFBF"/>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90" name="Google Shape;90;gf718b46135_0_1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rgbClr val="BFBFBF"/>
                </a:solidFill>
                <a:latin typeface="Calibri"/>
                <a:ea typeface="Calibri"/>
                <a:cs typeface="Calibri"/>
                <a:sym typeface="Calibri"/>
              </a:defRPr>
            </a:lvl1pPr>
            <a:lvl2pPr lvl="1">
              <a:buNone/>
              <a:defRPr sz="1300">
                <a:solidFill>
                  <a:srgbClr val="BFBFBF"/>
                </a:solidFill>
                <a:latin typeface="Calibri"/>
                <a:ea typeface="Calibri"/>
                <a:cs typeface="Calibri"/>
                <a:sym typeface="Calibri"/>
              </a:defRPr>
            </a:lvl2pPr>
            <a:lvl3pPr lvl="2">
              <a:buNone/>
              <a:defRPr sz="1300">
                <a:solidFill>
                  <a:srgbClr val="BFBFBF"/>
                </a:solidFill>
                <a:latin typeface="Calibri"/>
                <a:ea typeface="Calibri"/>
                <a:cs typeface="Calibri"/>
                <a:sym typeface="Calibri"/>
              </a:defRPr>
            </a:lvl3pPr>
            <a:lvl4pPr lvl="3">
              <a:buNone/>
              <a:defRPr sz="1300">
                <a:solidFill>
                  <a:srgbClr val="BFBFBF"/>
                </a:solidFill>
                <a:latin typeface="Calibri"/>
                <a:ea typeface="Calibri"/>
                <a:cs typeface="Calibri"/>
                <a:sym typeface="Calibri"/>
              </a:defRPr>
            </a:lvl4pPr>
            <a:lvl5pPr lvl="4">
              <a:buNone/>
              <a:defRPr sz="1300">
                <a:solidFill>
                  <a:srgbClr val="BFBFBF"/>
                </a:solidFill>
                <a:latin typeface="Calibri"/>
                <a:ea typeface="Calibri"/>
                <a:cs typeface="Calibri"/>
                <a:sym typeface="Calibri"/>
              </a:defRPr>
            </a:lvl5pPr>
            <a:lvl6pPr lvl="5">
              <a:buNone/>
              <a:defRPr sz="1300">
                <a:solidFill>
                  <a:srgbClr val="BFBFBF"/>
                </a:solidFill>
                <a:latin typeface="Calibri"/>
                <a:ea typeface="Calibri"/>
                <a:cs typeface="Calibri"/>
                <a:sym typeface="Calibri"/>
              </a:defRPr>
            </a:lvl6pPr>
            <a:lvl7pPr lvl="6">
              <a:buNone/>
              <a:defRPr sz="1300">
                <a:solidFill>
                  <a:srgbClr val="BFBFBF"/>
                </a:solidFill>
                <a:latin typeface="Calibri"/>
                <a:ea typeface="Calibri"/>
                <a:cs typeface="Calibri"/>
                <a:sym typeface="Calibri"/>
              </a:defRPr>
            </a:lvl7pPr>
            <a:lvl8pPr lvl="7">
              <a:buNone/>
              <a:defRPr sz="1300">
                <a:solidFill>
                  <a:srgbClr val="BFBFBF"/>
                </a:solidFill>
                <a:latin typeface="Calibri"/>
                <a:ea typeface="Calibri"/>
                <a:cs typeface="Calibri"/>
                <a:sym typeface="Calibri"/>
              </a:defRPr>
            </a:lvl8pPr>
            <a:lvl9pPr lvl="8">
              <a:buNone/>
              <a:defRPr sz="1300">
                <a:solidFill>
                  <a:srgbClr val="BFBFB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9">
                                            <p:txEl>
                                              <p:pRg st="0" end="0"/>
                                            </p:txEl>
                                          </p:spTgt>
                                        </p:tgtEl>
                                        <p:attrNameLst>
                                          <p:attrName>style.visibility</p:attrName>
                                        </p:attrNameLst>
                                      </p:cBhvr>
                                      <p:to>
                                        <p:strVal val="visible"/>
                                      </p:to>
                                    </p:set>
                                    <p:animEffect transition="in" filter="fade">
                                      <p:cBhvr>
                                        <p:cTn id="11" dur="500"/>
                                        <p:tgtEl>
                                          <p:spTgt spid="89">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9">
                                            <p:txEl>
                                              <p:pRg st="1" end="1"/>
                                            </p:txEl>
                                          </p:spTgt>
                                        </p:tgtEl>
                                        <p:attrNameLst>
                                          <p:attrName>style.visibility</p:attrName>
                                        </p:attrNameLst>
                                      </p:cBhvr>
                                      <p:to>
                                        <p:strVal val="visible"/>
                                      </p:to>
                                    </p:set>
                                    <p:animEffect transition="in" filter="fade">
                                      <p:cBhvr>
                                        <p:cTn id="15" dur="500"/>
                                        <p:tgtEl>
                                          <p:spTgt spid="89">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9">
                                            <p:txEl>
                                              <p:pRg st="2" end="2"/>
                                            </p:txEl>
                                          </p:spTgt>
                                        </p:tgtEl>
                                        <p:attrNameLst>
                                          <p:attrName>style.visibility</p:attrName>
                                        </p:attrNameLst>
                                      </p:cBhvr>
                                      <p:to>
                                        <p:strVal val="visible"/>
                                      </p:to>
                                    </p:set>
                                    <p:animEffect transition="in" filter="fade">
                                      <p:cBhvr>
                                        <p:cTn id="19" dur="500"/>
                                        <p:tgtEl>
                                          <p:spTgt spid="89">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xEl>
                                              <p:pRg st="3" end="3"/>
                                            </p:txEl>
                                          </p:spTgt>
                                        </p:tgtEl>
                                        <p:attrNameLst>
                                          <p:attrName>style.visibility</p:attrName>
                                        </p:attrNameLst>
                                      </p:cBhvr>
                                      <p:to>
                                        <p:strVal val="visible"/>
                                      </p:to>
                                    </p:set>
                                    <p:animEffect transition="in" filter="fade">
                                      <p:cBhvr>
                                        <p:cTn id="23" dur="500"/>
                                        <p:tgtEl>
                                          <p:spTgt spid="89">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9">
                                            <p:txEl>
                                              <p:pRg st="4" end="4"/>
                                            </p:txEl>
                                          </p:spTgt>
                                        </p:tgtEl>
                                        <p:attrNameLst>
                                          <p:attrName>style.visibility</p:attrName>
                                        </p:attrNameLst>
                                      </p:cBhvr>
                                      <p:to>
                                        <p:strVal val="visible"/>
                                      </p:to>
                                    </p:set>
                                    <p:animEffect transition="in" filter="fade">
                                      <p:cBhvr>
                                        <p:cTn id="27" dur="500"/>
                                        <p:tgtEl>
                                          <p:spTgt spid="89">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9">
                                            <p:txEl>
                                              <p:pRg st="5" end="5"/>
                                            </p:txEl>
                                          </p:spTgt>
                                        </p:tgtEl>
                                        <p:attrNameLst>
                                          <p:attrName>style.visibility</p:attrName>
                                        </p:attrNameLst>
                                      </p:cBhvr>
                                      <p:to>
                                        <p:strVal val="visible"/>
                                      </p:to>
                                    </p:set>
                                    <p:animEffect transition="in" filter="fade">
                                      <p:cBhvr>
                                        <p:cTn id="31" dur="500"/>
                                        <p:tgtEl>
                                          <p:spTgt spid="89">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89">
                                            <p:txEl>
                                              <p:pRg st="6" end="6"/>
                                            </p:txEl>
                                          </p:spTgt>
                                        </p:tgtEl>
                                        <p:attrNameLst>
                                          <p:attrName>style.visibility</p:attrName>
                                        </p:attrNameLst>
                                      </p:cBhvr>
                                      <p:to>
                                        <p:strVal val="visible"/>
                                      </p:to>
                                    </p:set>
                                    <p:animEffect transition="in" filter="fade">
                                      <p:cBhvr>
                                        <p:cTn id="35" dur="500"/>
                                        <p:tgtEl>
                                          <p:spTgt spid="89">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89">
                                            <p:txEl>
                                              <p:pRg st="7" end="7"/>
                                            </p:txEl>
                                          </p:spTgt>
                                        </p:tgtEl>
                                        <p:attrNameLst>
                                          <p:attrName>style.visibility</p:attrName>
                                        </p:attrNameLst>
                                      </p:cBhvr>
                                      <p:to>
                                        <p:strVal val="visible"/>
                                      </p:to>
                                    </p:set>
                                    <p:animEffect transition="in" filter="fade">
                                      <p:cBhvr>
                                        <p:cTn id="39" dur="500"/>
                                        <p:tgtEl>
                                          <p:spTgt spid="89">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89">
                                            <p:txEl>
                                              <p:pRg st="8" end="8"/>
                                            </p:txEl>
                                          </p:spTgt>
                                        </p:tgtEl>
                                        <p:attrNameLst>
                                          <p:attrName>style.visibility</p:attrName>
                                        </p:attrNameLst>
                                      </p:cBhvr>
                                      <p:to>
                                        <p:strVal val="visible"/>
                                      </p:to>
                                    </p:set>
                                    <p:animEffect transition="in" filter="fade">
                                      <p:cBhvr>
                                        <p:cTn id="43" dur="500"/>
                                        <p:tgtEl>
                                          <p:spTgt spid="89">
                                            <p:txEl>
                                              <p:pRg st="8" end="8"/>
                                            </p:txEl>
                                          </p:spTgt>
                                        </p:tgtEl>
                                      </p:cBhvr>
                                    </p:animEffect>
                                  </p:childTnLst>
                                </p:cTn>
                              </p:par>
                            </p:childTnLst>
                          </p:cTn>
                        </p:par>
                        <p:par>
                          <p:cTn id="44" fill="hold">
                            <p:stCondLst>
                              <p:cond delay="5000"/>
                            </p:stCondLst>
                            <p:childTnLst>
                              <p:par>
                                <p:cTn id="45" presetID="2" presetClass="entr" presetSubtype="4" fill="hold" nodeType="afterEffect">
                                  <p:stCondLst>
                                    <p:cond delay="0"/>
                                  </p:stCondLst>
                                  <p:childTnLst>
                                    <p:set>
                                      <p:cBhvr>
                                        <p:cTn id="46" dur="1" fill="hold">
                                          <p:stCondLst>
                                            <p:cond delay="0"/>
                                          </p:stCondLst>
                                        </p:cTn>
                                        <p:tgtEl>
                                          <p:spTgt spid="87"/>
                                        </p:tgtEl>
                                        <p:attrNameLst>
                                          <p:attrName>style.visibility</p:attrName>
                                        </p:attrNameLst>
                                      </p:cBhvr>
                                      <p:to>
                                        <p:strVal val="visible"/>
                                      </p:to>
                                    </p:set>
                                    <p:anim calcmode="lin" valueType="num">
                                      <p:cBhvr additive="base">
                                        <p:cTn id="47" dur="1000"/>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gf718b46135_0_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gf718b46135_0_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gf718b46135_0_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gf718b46135_0_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gf718b46135_0_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gf718b46135_0_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gf718b46135_0_8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gf718b46135_0_8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gf718b46135_0_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gf718b46135_0_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gf718b46135_0_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gf718b46135_0_9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gf718b46135_0_9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gf718b46135_0_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gf718b46135_0_9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gf718b46135_0_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gf718b46135_0_10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gf718b46135_0_10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gf718b46135_0_10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gf718b46135_0_10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 name="Google Shape;44;gf718b46135_0_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gf718b46135_0_106"/>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gf718b46135_0_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f718b46135_0_7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1" name="Google Shape;11;gf718b46135_0_7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2" name="Google Shape;12;gf718b46135_0_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p:push/>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hyperlink" Target="http://www.who.int/mediacentre/factsheets/fs317/en/"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www.kaggle.com/dileep070/heart-disease-prediction-using-logistic-regress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edd2fdaca7_0_0"/>
          <p:cNvSpPr>
            <a:spLocks noGrp="1"/>
          </p:cNvSpPr>
          <p:nvPr>
            <p:ph type="pic" idx="2"/>
          </p:nvPr>
        </p:nvSpPr>
        <p:spPr>
          <a:xfrm>
            <a:off x="0" y="0"/>
            <a:ext cx="9144000" cy="5143500"/>
          </a:xfrm>
          <a:prstGeom prst="rect">
            <a:avLst/>
          </a:prstGeom>
        </p:spPr>
      </p:sp>
      <p:pic>
        <p:nvPicPr>
          <p:cNvPr id="97" name="Google Shape;97;gedd2fdaca7_0_0"/>
          <p:cNvPicPr preferRelativeResize="0"/>
          <p:nvPr/>
        </p:nvPicPr>
        <p:blipFill rotWithShape="1">
          <a:blip r:embed="rId3">
            <a:alphaModFix/>
          </a:blip>
          <a:srcRect t="7813" b="7813"/>
          <a:stretch/>
        </p:blipFill>
        <p:spPr>
          <a:xfrm>
            <a:off x="-7425" y="16025"/>
            <a:ext cx="9144000" cy="5143500"/>
          </a:xfrm>
          <a:prstGeom prst="rect">
            <a:avLst/>
          </a:prstGeom>
          <a:noFill/>
          <a:ln>
            <a:noFill/>
          </a:ln>
        </p:spPr>
      </p:pic>
      <p:sp>
        <p:nvSpPr>
          <p:cNvPr id="98" name="Google Shape;98;gedd2fdaca7_0_0"/>
          <p:cNvSpPr/>
          <p:nvPr/>
        </p:nvSpPr>
        <p:spPr>
          <a:xfrm>
            <a:off x="-7425" y="893125"/>
            <a:ext cx="9144000" cy="3669300"/>
          </a:xfrm>
          <a:prstGeom prst="roundRect">
            <a:avLst>
              <a:gd name="adj" fmla="val 4263"/>
            </a:avLst>
          </a:prstGeom>
          <a:solidFill>
            <a:srgbClr val="FFFFFF">
              <a:alpha val="792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Calibri"/>
              <a:ea typeface="Calibri"/>
              <a:cs typeface="Calibri"/>
              <a:sym typeface="Calibri"/>
            </a:endParaRPr>
          </a:p>
        </p:txBody>
      </p:sp>
      <p:sp>
        <p:nvSpPr>
          <p:cNvPr id="99" name="Google Shape;99;gedd2fdaca7_0_0"/>
          <p:cNvSpPr txBox="1"/>
          <p:nvPr/>
        </p:nvSpPr>
        <p:spPr>
          <a:xfrm>
            <a:off x="311700" y="1277975"/>
            <a:ext cx="8832300" cy="205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600" b="1">
                <a:solidFill>
                  <a:srgbClr val="990000"/>
                </a:solidFill>
                <a:latin typeface="Maven Pro"/>
                <a:ea typeface="Maven Pro"/>
                <a:cs typeface="Maven Pro"/>
                <a:sym typeface="Maven Pro"/>
              </a:rPr>
              <a:t>The Framingham Heart Study</a:t>
            </a:r>
            <a:endParaRPr sz="3600" b="1">
              <a:solidFill>
                <a:srgbClr val="990000"/>
              </a:solidFill>
              <a:latin typeface="Maven Pro"/>
              <a:ea typeface="Maven Pro"/>
              <a:cs typeface="Maven Pro"/>
              <a:sym typeface="Maven Pro"/>
            </a:endParaRPr>
          </a:p>
          <a:p>
            <a:pPr marL="0" lvl="0" indent="0" algn="l" rtl="0">
              <a:spcBef>
                <a:spcPts val="0"/>
              </a:spcBef>
              <a:spcAft>
                <a:spcPts val="0"/>
              </a:spcAft>
              <a:buNone/>
            </a:pPr>
            <a:endParaRPr sz="2200" b="1">
              <a:solidFill>
                <a:schemeClr val="dk1"/>
              </a:solidFill>
              <a:latin typeface="Maven Pro"/>
              <a:ea typeface="Maven Pro"/>
              <a:cs typeface="Maven Pro"/>
              <a:sym typeface="Maven Pro"/>
            </a:endParaRPr>
          </a:p>
          <a:p>
            <a:pPr marL="0" lvl="0" indent="0" algn="l" rtl="0">
              <a:spcBef>
                <a:spcPts val="0"/>
              </a:spcBef>
              <a:spcAft>
                <a:spcPts val="0"/>
              </a:spcAft>
              <a:buNone/>
            </a:pPr>
            <a:endParaRPr sz="2200" b="1">
              <a:solidFill>
                <a:schemeClr val="dk1"/>
              </a:solidFill>
              <a:latin typeface="Maven Pro"/>
              <a:ea typeface="Maven Pro"/>
              <a:cs typeface="Maven Pro"/>
              <a:sym typeface="Maven Pro"/>
            </a:endParaRPr>
          </a:p>
          <a:p>
            <a:pPr marL="0" lvl="0" indent="0" algn="l" rtl="0">
              <a:spcBef>
                <a:spcPts val="0"/>
              </a:spcBef>
              <a:spcAft>
                <a:spcPts val="0"/>
              </a:spcAft>
              <a:buNone/>
            </a:pPr>
            <a:r>
              <a:rPr lang="en-US" sz="2400" b="1" i="1">
                <a:solidFill>
                  <a:srgbClr val="231F20"/>
                </a:solidFill>
                <a:latin typeface="Maven Pro"/>
                <a:ea typeface="Maven Pro"/>
                <a:cs typeface="Maven Pro"/>
                <a:sym typeface="Maven Pro"/>
              </a:rPr>
              <a:t>Coronary Heart Disease </a:t>
            </a:r>
            <a:endParaRPr sz="2400" b="1" i="1">
              <a:solidFill>
                <a:srgbClr val="231F20"/>
              </a:solidFill>
              <a:latin typeface="Maven Pro"/>
              <a:ea typeface="Maven Pro"/>
              <a:cs typeface="Maven Pro"/>
              <a:sym typeface="Maven Pro"/>
            </a:endParaRPr>
          </a:p>
          <a:p>
            <a:pPr marL="0" lvl="0" indent="0" algn="l" rtl="0">
              <a:spcBef>
                <a:spcPts val="0"/>
              </a:spcBef>
              <a:spcAft>
                <a:spcPts val="0"/>
              </a:spcAft>
              <a:buNone/>
            </a:pPr>
            <a:r>
              <a:rPr lang="en-US" sz="2400" b="1" i="1">
                <a:solidFill>
                  <a:srgbClr val="231F20"/>
                </a:solidFill>
                <a:latin typeface="Maven Pro"/>
                <a:ea typeface="Maven Pro"/>
                <a:cs typeface="Maven Pro"/>
                <a:sym typeface="Maven Pro"/>
              </a:rPr>
              <a:t>Risk Factor Analysis and Predictions</a:t>
            </a:r>
            <a:endParaRPr sz="2400" b="1" i="1">
              <a:solidFill>
                <a:srgbClr val="231F20"/>
              </a:solidFill>
              <a:latin typeface="Maven Pro"/>
              <a:ea typeface="Maven Pro"/>
              <a:cs typeface="Maven Pro"/>
              <a:sym typeface="Maven Pro"/>
            </a:endParaRPr>
          </a:p>
          <a:p>
            <a:pPr marL="0" lvl="0" indent="0" algn="l" rtl="0">
              <a:spcBef>
                <a:spcPts val="0"/>
              </a:spcBef>
              <a:spcAft>
                <a:spcPts val="0"/>
              </a:spcAft>
              <a:buNone/>
            </a:pPr>
            <a:endParaRPr sz="1800">
              <a:solidFill>
                <a:srgbClr val="FFFFFF"/>
              </a:solidFill>
              <a:latin typeface="Maven Pro"/>
              <a:ea typeface="Maven Pro"/>
              <a:cs typeface="Maven Pro"/>
              <a:sym typeface="Maven Pro"/>
            </a:endParaRPr>
          </a:p>
          <a:p>
            <a:pPr marL="0" lvl="0" indent="0" algn="l" rtl="0">
              <a:spcBef>
                <a:spcPts val="0"/>
              </a:spcBef>
              <a:spcAft>
                <a:spcPts val="0"/>
              </a:spcAft>
              <a:buNone/>
            </a:pPr>
            <a:endParaRPr sz="1800">
              <a:solidFill>
                <a:srgbClr val="FFFFFF"/>
              </a:solidFill>
              <a:latin typeface="Maven Pro"/>
              <a:ea typeface="Maven Pro"/>
              <a:cs typeface="Maven Pro"/>
              <a:sym typeface="Maven Pro"/>
            </a:endParaRPr>
          </a:p>
        </p:txBody>
      </p:sp>
      <p:sp>
        <p:nvSpPr>
          <p:cNvPr id="100" name="Google Shape;100;gedd2fdaca7_0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f70eec7c26_1_671"/>
          <p:cNvSpPr txBox="1">
            <a:spLocks noGrp="1"/>
          </p:cNvSpPr>
          <p:nvPr>
            <p:ph type="title"/>
          </p:nvPr>
        </p:nvSpPr>
        <p:spPr>
          <a:xfrm>
            <a:off x="1752600" y="330200"/>
            <a:ext cx="5638800" cy="35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Correlation of different features in dataset</a:t>
            </a:r>
            <a:endParaRPr/>
          </a:p>
        </p:txBody>
      </p:sp>
      <p:sp>
        <p:nvSpPr>
          <p:cNvPr id="245" name="Google Shape;245;gf70eec7c26_1_671"/>
          <p:cNvSpPr/>
          <p:nvPr/>
        </p:nvSpPr>
        <p:spPr>
          <a:xfrm>
            <a:off x="638400" y="1235000"/>
            <a:ext cx="3171900" cy="258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Graph</a:t>
            </a:r>
            <a:endParaRPr/>
          </a:p>
        </p:txBody>
      </p:sp>
      <p:sp>
        <p:nvSpPr>
          <p:cNvPr id="246" name="Google Shape;246;gf70eec7c26_1_671"/>
          <p:cNvSpPr/>
          <p:nvPr/>
        </p:nvSpPr>
        <p:spPr>
          <a:xfrm>
            <a:off x="681525" y="3942000"/>
            <a:ext cx="3302400" cy="8727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Calibri"/>
                <a:ea typeface="Calibri"/>
                <a:cs typeface="Calibri"/>
                <a:sym typeface="Calibri"/>
              </a:rPr>
              <a:t>Highly correlated features:</a:t>
            </a:r>
            <a:endParaRPr>
              <a:solidFill>
                <a:schemeClr val="lt1"/>
              </a:solidFill>
              <a:latin typeface="Calibri"/>
              <a:ea typeface="Calibri"/>
              <a:cs typeface="Calibri"/>
              <a:sym typeface="Calibri"/>
            </a:endParaRPr>
          </a:p>
          <a:p>
            <a:pPr marL="0" lvl="0" indent="0" algn="ctr" rtl="0">
              <a:spcBef>
                <a:spcPts val="0"/>
              </a:spcBef>
              <a:spcAft>
                <a:spcPts val="0"/>
              </a:spcAft>
              <a:buNone/>
            </a:pPr>
            <a:r>
              <a:rPr lang="en-US">
                <a:solidFill>
                  <a:schemeClr val="lt1"/>
                </a:solidFill>
                <a:latin typeface="Calibri"/>
                <a:ea typeface="Calibri"/>
                <a:cs typeface="Calibri"/>
                <a:sym typeface="Calibri"/>
              </a:rPr>
              <a:t>BP - BMI, age - totChol, totChol - BP, age - education </a:t>
            </a:r>
            <a:endParaRPr>
              <a:solidFill>
                <a:schemeClr val="lt1"/>
              </a:solidFill>
              <a:latin typeface="Calibri"/>
              <a:ea typeface="Calibri"/>
              <a:cs typeface="Calibri"/>
              <a:sym typeface="Calibri"/>
            </a:endParaRPr>
          </a:p>
        </p:txBody>
      </p:sp>
      <p:sp>
        <p:nvSpPr>
          <p:cNvPr id="247" name="Google Shape;247;gf70eec7c26_1_671"/>
          <p:cNvSpPr/>
          <p:nvPr/>
        </p:nvSpPr>
        <p:spPr>
          <a:xfrm>
            <a:off x="5210400" y="3942000"/>
            <a:ext cx="3171900" cy="82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lt1"/>
                </a:solidFill>
                <a:latin typeface="Calibri"/>
                <a:ea typeface="Calibri"/>
                <a:cs typeface="Calibri"/>
                <a:sym typeface="Calibri"/>
              </a:rPr>
              <a:t>Overall correlation of important features</a:t>
            </a:r>
            <a:endParaRPr>
              <a:solidFill>
                <a:schemeClr val="lt1"/>
              </a:solidFill>
              <a:latin typeface="Calibri"/>
              <a:ea typeface="Calibri"/>
              <a:cs typeface="Calibri"/>
              <a:sym typeface="Calibri"/>
            </a:endParaRPr>
          </a:p>
        </p:txBody>
      </p:sp>
      <p:pic>
        <p:nvPicPr>
          <p:cNvPr id="248" name="Google Shape;248;gf70eec7c26_1_671"/>
          <p:cNvPicPr preferRelativeResize="0"/>
          <p:nvPr/>
        </p:nvPicPr>
        <p:blipFill>
          <a:blip r:embed="rId3">
            <a:alphaModFix/>
          </a:blip>
          <a:stretch>
            <a:fillRect/>
          </a:stretch>
        </p:blipFill>
        <p:spPr>
          <a:xfrm>
            <a:off x="600075" y="1216050"/>
            <a:ext cx="3373200" cy="2725951"/>
          </a:xfrm>
          <a:prstGeom prst="rect">
            <a:avLst/>
          </a:prstGeom>
          <a:noFill/>
          <a:ln>
            <a:noFill/>
          </a:ln>
        </p:spPr>
      </p:pic>
      <p:pic>
        <p:nvPicPr>
          <p:cNvPr id="249" name="Google Shape;249;gf70eec7c26_1_671"/>
          <p:cNvPicPr preferRelativeResize="0"/>
          <p:nvPr/>
        </p:nvPicPr>
        <p:blipFill rotWithShape="1">
          <a:blip r:embed="rId4">
            <a:alphaModFix/>
          </a:blip>
          <a:srcRect t="13299"/>
          <a:stretch/>
        </p:blipFill>
        <p:spPr>
          <a:xfrm>
            <a:off x="4887425" y="1288425"/>
            <a:ext cx="3504799" cy="2653574"/>
          </a:xfrm>
          <a:prstGeom prst="rect">
            <a:avLst/>
          </a:prstGeom>
          <a:noFill/>
          <a:ln>
            <a:noFill/>
          </a:ln>
        </p:spPr>
      </p:pic>
      <p:sp>
        <p:nvSpPr>
          <p:cNvPr id="250" name="Google Shape;250;gf70eec7c26_1_671"/>
          <p:cNvSpPr txBox="1"/>
          <p:nvPr/>
        </p:nvSpPr>
        <p:spPr>
          <a:xfrm>
            <a:off x="714375" y="888225"/>
            <a:ext cx="2914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Numerical feature correlation matrix</a:t>
            </a:r>
            <a:endParaRPr>
              <a:latin typeface="Calibri"/>
              <a:ea typeface="Calibri"/>
              <a:cs typeface="Calibri"/>
              <a:sym typeface="Calibri"/>
            </a:endParaRPr>
          </a:p>
        </p:txBody>
      </p:sp>
      <p:sp>
        <p:nvSpPr>
          <p:cNvPr id="251" name="Google Shape;251;gf70eec7c26_1_671"/>
          <p:cNvSpPr txBox="1"/>
          <p:nvPr/>
        </p:nvSpPr>
        <p:spPr>
          <a:xfrm>
            <a:off x="4953225" y="888225"/>
            <a:ext cx="3373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Pairwise correlation plot</a:t>
            </a:r>
            <a:endParaRPr>
              <a:latin typeface="Calibri"/>
              <a:ea typeface="Calibri"/>
              <a:cs typeface="Calibri"/>
              <a:sym typeface="Calibri"/>
            </a:endParaRPr>
          </a:p>
        </p:txBody>
      </p:sp>
      <p:sp>
        <p:nvSpPr>
          <p:cNvPr id="252" name="Google Shape;252;gf70eec7c26_1_6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f7c2e66f08_0_0"/>
          <p:cNvSpPr txBox="1">
            <a:spLocks noGrp="1"/>
          </p:cNvSpPr>
          <p:nvPr>
            <p:ph type="title"/>
          </p:nvPr>
        </p:nvSpPr>
        <p:spPr>
          <a:xfrm>
            <a:off x="1752600" y="310800"/>
            <a:ext cx="5638800" cy="35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Linear Regression</a:t>
            </a:r>
            <a:endParaRPr/>
          </a:p>
        </p:txBody>
      </p:sp>
      <p:sp>
        <p:nvSpPr>
          <p:cNvPr id="259" name="Google Shape;259;gf7c2e66f08_0_0"/>
          <p:cNvSpPr txBox="1">
            <a:spLocks noGrp="1"/>
          </p:cNvSpPr>
          <p:nvPr>
            <p:ph type="body" idx="1"/>
          </p:nvPr>
        </p:nvSpPr>
        <p:spPr>
          <a:xfrm>
            <a:off x="2514600" y="660449"/>
            <a:ext cx="4114800" cy="353400"/>
          </a:xfrm>
          <a:prstGeom prst="rect">
            <a:avLst/>
          </a:prstGeom>
        </p:spPr>
        <p:txBody>
          <a:bodyPr spcFirstLastPara="1" wrap="square" lIns="0" tIns="0" rIns="0" bIns="0" anchor="ctr" anchorCtr="0">
            <a:noAutofit/>
          </a:bodyPr>
          <a:lstStyle/>
          <a:p>
            <a:pPr marL="0" lvl="0" indent="0" algn="ctr" rtl="0">
              <a:spcBef>
                <a:spcPts val="220"/>
              </a:spcBef>
              <a:spcAft>
                <a:spcPts val="0"/>
              </a:spcAft>
              <a:buNone/>
            </a:pPr>
            <a:r>
              <a:rPr lang="en-US">
                <a:solidFill>
                  <a:srgbClr val="A5A5A5"/>
                </a:solidFill>
              </a:rPr>
              <a:t>Models a linear relationship between the dependent and independent variables</a:t>
            </a:r>
            <a:endParaRPr>
              <a:solidFill>
                <a:srgbClr val="A5A5A5"/>
              </a:solidFill>
            </a:endParaRPr>
          </a:p>
        </p:txBody>
      </p:sp>
      <p:sp>
        <p:nvSpPr>
          <p:cNvPr id="260" name="Google Shape;260;gf7c2e66f08_0_0"/>
          <p:cNvSpPr/>
          <p:nvPr/>
        </p:nvSpPr>
        <p:spPr>
          <a:xfrm>
            <a:off x="788900" y="1200700"/>
            <a:ext cx="3566100" cy="337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Roc curve</a:t>
            </a:r>
            <a:endParaRPr/>
          </a:p>
        </p:txBody>
      </p:sp>
      <p:graphicFrame>
        <p:nvGraphicFramePr>
          <p:cNvPr id="261" name="Google Shape;261;gf7c2e66f08_0_0"/>
          <p:cNvGraphicFramePr/>
          <p:nvPr/>
        </p:nvGraphicFramePr>
        <p:xfrm>
          <a:off x="4625400" y="1809750"/>
          <a:ext cx="3000000" cy="3000000"/>
        </p:xfrm>
        <a:graphic>
          <a:graphicData uri="http://schemas.openxmlformats.org/drawingml/2006/table">
            <a:tbl>
              <a:tblPr>
                <a:noFill/>
                <a:tableStyleId>{B921BD0F-B9F7-4EB8-A0E6-67AA1C171960}</a:tableStyleId>
              </a:tblPr>
              <a:tblGrid>
                <a:gridCol w="1783050">
                  <a:extLst>
                    <a:ext uri="{9D8B030D-6E8A-4147-A177-3AD203B41FA5}">
                      <a16:colId xmlns:a16="http://schemas.microsoft.com/office/drawing/2014/main" val="20000"/>
                    </a:ext>
                  </a:extLst>
                </a:gridCol>
                <a:gridCol w="17830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b="1">
                          <a:solidFill>
                            <a:srgbClr val="980000"/>
                          </a:solidFill>
                          <a:latin typeface="Calibri"/>
                          <a:ea typeface="Calibri"/>
                          <a:cs typeface="Calibri"/>
                          <a:sym typeface="Calibri"/>
                        </a:rPr>
                        <a:t>Metrics</a:t>
                      </a:r>
                      <a:endParaRPr b="1">
                        <a:solidFill>
                          <a:srgbClr val="980000"/>
                        </a:solidFill>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28575" cap="flat" cmpd="sng">
                      <a:solidFill>
                        <a:srgbClr val="98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28575" cap="flat" cmpd="sng">
                      <a:solidFill>
                        <a:srgbClr val="98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latin typeface="Calibri"/>
                          <a:ea typeface="Calibri"/>
                          <a:cs typeface="Calibri"/>
                          <a:sym typeface="Calibri"/>
                        </a:rPr>
                        <a:t>Accuracy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rgbClr val="980000"/>
                      </a:solidFill>
                      <a:prstDash val="solid"/>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66.5%</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rgbClr val="980000"/>
                      </a:solidFill>
                      <a:prstDash val="solid"/>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latin typeface="Calibri"/>
                          <a:ea typeface="Calibri"/>
                          <a:cs typeface="Calibri"/>
                          <a:sym typeface="Calibri"/>
                        </a:rPr>
                        <a:t>Sensitivity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60.7%</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latin typeface="Calibri"/>
                          <a:ea typeface="Calibri"/>
                          <a:cs typeface="Calibri"/>
                          <a:sym typeface="Calibri"/>
                        </a:rPr>
                        <a:t>Specificity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71.2%</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a:latin typeface="Calibri"/>
                          <a:ea typeface="Calibri"/>
                          <a:cs typeface="Calibri"/>
                          <a:sym typeface="Calibri"/>
                        </a:rPr>
                        <a:t>AUC</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0.660</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62" name="Google Shape;262;gf7c2e66f08_0_0"/>
          <p:cNvPicPr preferRelativeResize="0"/>
          <p:nvPr/>
        </p:nvPicPr>
        <p:blipFill>
          <a:blip r:embed="rId3">
            <a:alphaModFix/>
          </a:blip>
          <a:stretch>
            <a:fillRect/>
          </a:stretch>
        </p:blipFill>
        <p:spPr>
          <a:xfrm>
            <a:off x="788875" y="1202488"/>
            <a:ext cx="3566160" cy="3374136"/>
          </a:xfrm>
          <a:prstGeom prst="rect">
            <a:avLst/>
          </a:prstGeom>
          <a:noFill/>
          <a:ln>
            <a:noFill/>
          </a:ln>
        </p:spPr>
      </p:pic>
      <p:sp>
        <p:nvSpPr>
          <p:cNvPr id="263" name="Google Shape;263;gf7c2e66f08_0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f7a3d11f62_0_0"/>
          <p:cNvSpPr txBox="1">
            <a:spLocks noGrp="1"/>
          </p:cNvSpPr>
          <p:nvPr>
            <p:ph type="title"/>
          </p:nvPr>
        </p:nvSpPr>
        <p:spPr>
          <a:xfrm>
            <a:off x="1752600" y="263175"/>
            <a:ext cx="5638800" cy="35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Lasso Classification</a:t>
            </a:r>
            <a:endParaRPr/>
          </a:p>
        </p:txBody>
      </p:sp>
      <p:sp>
        <p:nvSpPr>
          <p:cNvPr id="270" name="Google Shape;270;gf7a3d11f62_0_0"/>
          <p:cNvSpPr txBox="1">
            <a:spLocks noGrp="1"/>
          </p:cNvSpPr>
          <p:nvPr>
            <p:ph type="body" idx="1"/>
          </p:nvPr>
        </p:nvSpPr>
        <p:spPr>
          <a:xfrm>
            <a:off x="2514600" y="740750"/>
            <a:ext cx="4114800" cy="353400"/>
          </a:xfrm>
          <a:prstGeom prst="rect">
            <a:avLst/>
          </a:prstGeom>
        </p:spPr>
        <p:txBody>
          <a:bodyPr spcFirstLastPara="1" wrap="square" lIns="0" tIns="0" rIns="0" bIns="0" anchor="ctr" anchorCtr="0">
            <a:noAutofit/>
          </a:bodyPr>
          <a:lstStyle/>
          <a:p>
            <a:pPr marL="0" lvl="0" indent="0" algn="ctr" rtl="0">
              <a:spcBef>
                <a:spcPts val="220"/>
              </a:spcBef>
              <a:spcAft>
                <a:spcPts val="0"/>
              </a:spcAft>
              <a:buNone/>
            </a:pPr>
            <a:r>
              <a:rPr lang="en-US">
                <a:solidFill>
                  <a:srgbClr val="A5A5A5"/>
                </a:solidFill>
              </a:rPr>
              <a:t>Linear regression with regularization - increases prediction accuracy and model interpretability by penalizing model for selecting higher coefficients</a:t>
            </a:r>
            <a:endParaRPr>
              <a:solidFill>
                <a:srgbClr val="A5A5A5"/>
              </a:solidFill>
            </a:endParaRPr>
          </a:p>
        </p:txBody>
      </p:sp>
      <p:sp>
        <p:nvSpPr>
          <p:cNvPr id="271" name="Google Shape;271;gf7a3d11f62_0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12</a:t>
            </a:fld>
            <a:endParaRPr/>
          </a:p>
        </p:txBody>
      </p:sp>
      <p:sp>
        <p:nvSpPr>
          <p:cNvPr id="272" name="Google Shape;272;gf7a3d11f62_0_0"/>
          <p:cNvSpPr/>
          <p:nvPr/>
        </p:nvSpPr>
        <p:spPr>
          <a:xfrm>
            <a:off x="788900" y="1321525"/>
            <a:ext cx="3566100" cy="337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Roc curve</a:t>
            </a:r>
            <a:endParaRPr/>
          </a:p>
        </p:txBody>
      </p:sp>
      <p:graphicFrame>
        <p:nvGraphicFramePr>
          <p:cNvPr id="273" name="Google Shape;273;gf7a3d11f62_0_0"/>
          <p:cNvGraphicFramePr/>
          <p:nvPr/>
        </p:nvGraphicFramePr>
        <p:xfrm>
          <a:off x="4625400" y="1809750"/>
          <a:ext cx="3000000" cy="3000000"/>
        </p:xfrm>
        <a:graphic>
          <a:graphicData uri="http://schemas.openxmlformats.org/drawingml/2006/table">
            <a:tbl>
              <a:tblPr>
                <a:noFill/>
                <a:tableStyleId>{B921BD0F-B9F7-4EB8-A0E6-67AA1C171960}</a:tableStyleId>
              </a:tblPr>
              <a:tblGrid>
                <a:gridCol w="1783050">
                  <a:extLst>
                    <a:ext uri="{9D8B030D-6E8A-4147-A177-3AD203B41FA5}">
                      <a16:colId xmlns:a16="http://schemas.microsoft.com/office/drawing/2014/main" val="20000"/>
                    </a:ext>
                  </a:extLst>
                </a:gridCol>
                <a:gridCol w="17830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b="1">
                          <a:solidFill>
                            <a:srgbClr val="980000"/>
                          </a:solidFill>
                          <a:latin typeface="Calibri"/>
                          <a:ea typeface="Calibri"/>
                          <a:cs typeface="Calibri"/>
                          <a:sym typeface="Calibri"/>
                        </a:rPr>
                        <a:t>Metrics</a:t>
                      </a:r>
                      <a:endParaRPr b="1">
                        <a:solidFill>
                          <a:srgbClr val="980000"/>
                        </a:solidFill>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28575" cap="flat" cmpd="sng">
                      <a:solidFill>
                        <a:srgbClr val="98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28575" cap="flat" cmpd="sng">
                      <a:solidFill>
                        <a:srgbClr val="98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latin typeface="Calibri"/>
                          <a:ea typeface="Calibri"/>
                          <a:cs typeface="Calibri"/>
                          <a:sym typeface="Calibri"/>
                        </a:rPr>
                        <a:t>Accuracy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rgbClr val="980000"/>
                      </a:solidFill>
                      <a:prstDash val="solid"/>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66%</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rgbClr val="980000"/>
                      </a:solidFill>
                      <a:prstDash val="solid"/>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latin typeface="Calibri"/>
                          <a:ea typeface="Calibri"/>
                          <a:cs typeface="Calibri"/>
                          <a:sym typeface="Calibri"/>
                        </a:rPr>
                        <a:t>Sensitivity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87.6%</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latin typeface="Calibri"/>
                          <a:ea typeface="Calibri"/>
                          <a:cs typeface="Calibri"/>
                          <a:sym typeface="Calibri"/>
                        </a:rPr>
                        <a:t>Specificity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43.9%</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a:latin typeface="Calibri"/>
                          <a:ea typeface="Calibri"/>
                          <a:cs typeface="Calibri"/>
                          <a:sym typeface="Calibri"/>
                        </a:rPr>
                        <a:t>AUC</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0.658</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74" name="Google Shape;274;gf7a3d11f62_0_0"/>
          <p:cNvPicPr preferRelativeResize="0"/>
          <p:nvPr/>
        </p:nvPicPr>
        <p:blipFill>
          <a:blip r:embed="rId3">
            <a:alphaModFix/>
          </a:blip>
          <a:stretch>
            <a:fillRect/>
          </a:stretch>
        </p:blipFill>
        <p:spPr>
          <a:xfrm>
            <a:off x="788875" y="1321525"/>
            <a:ext cx="3566160" cy="3377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f7c2e66f08_0_11"/>
          <p:cNvSpPr txBox="1">
            <a:spLocks noGrp="1"/>
          </p:cNvSpPr>
          <p:nvPr>
            <p:ph type="title"/>
          </p:nvPr>
        </p:nvSpPr>
        <p:spPr>
          <a:xfrm>
            <a:off x="1752600" y="253650"/>
            <a:ext cx="5638800" cy="35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Ridge Classification</a:t>
            </a:r>
            <a:endParaRPr/>
          </a:p>
        </p:txBody>
      </p:sp>
      <p:sp>
        <p:nvSpPr>
          <p:cNvPr id="281" name="Google Shape;281;gf7c2e66f08_0_11"/>
          <p:cNvSpPr txBox="1">
            <a:spLocks noGrp="1"/>
          </p:cNvSpPr>
          <p:nvPr>
            <p:ph type="body" idx="1"/>
          </p:nvPr>
        </p:nvSpPr>
        <p:spPr>
          <a:xfrm>
            <a:off x="2514600" y="664200"/>
            <a:ext cx="4114800" cy="274500"/>
          </a:xfrm>
          <a:prstGeom prst="rect">
            <a:avLst/>
          </a:prstGeom>
        </p:spPr>
        <p:txBody>
          <a:bodyPr spcFirstLastPara="1" wrap="square" lIns="0" tIns="0" rIns="0" bIns="0" anchor="ctr" anchorCtr="0">
            <a:noAutofit/>
          </a:bodyPr>
          <a:lstStyle/>
          <a:p>
            <a:pPr marL="0" lvl="0" indent="0" algn="ctr" rtl="0">
              <a:spcBef>
                <a:spcPts val="220"/>
              </a:spcBef>
              <a:spcAft>
                <a:spcPts val="0"/>
              </a:spcAft>
              <a:buNone/>
            </a:pPr>
            <a:r>
              <a:rPr lang="en-US">
                <a:solidFill>
                  <a:srgbClr val="A5A5A5"/>
                </a:solidFill>
              </a:rPr>
              <a:t>Linear regression with regularization - minimizes MSE and penalizes model for higher coefficients by adding shrinkage penalty </a:t>
            </a:r>
            <a:endParaRPr>
              <a:solidFill>
                <a:srgbClr val="A5A5A5"/>
              </a:solidFill>
            </a:endParaRPr>
          </a:p>
        </p:txBody>
      </p:sp>
      <p:sp>
        <p:nvSpPr>
          <p:cNvPr id="282" name="Google Shape;282;gf7c2e66f08_0_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13</a:t>
            </a:fld>
            <a:endParaRPr/>
          </a:p>
        </p:txBody>
      </p:sp>
      <p:sp>
        <p:nvSpPr>
          <p:cNvPr id="283" name="Google Shape;283;gf7c2e66f08_0_11"/>
          <p:cNvSpPr/>
          <p:nvPr/>
        </p:nvSpPr>
        <p:spPr>
          <a:xfrm>
            <a:off x="788900" y="1200700"/>
            <a:ext cx="3566100" cy="337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Roc curve</a:t>
            </a:r>
            <a:endParaRPr/>
          </a:p>
        </p:txBody>
      </p:sp>
      <p:graphicFrame>
        <p:nvGraphicFramePr>
          <p:cNvPr id="284" name="Google Shape;284;gf7c2e66f08_0_11"/>
          <p:cNvGraphicFramePr/>
          <p:nvPr/>
        </p:nvGraphicFramePr>
        <p:xfrm>
          <a:off x="4625400" y="1809750"/>
          <a:ext cx="3000000" cy="3000000"/>
        </p:xfrm>
        <a:graphic>
          <a:graphicData uri="http://schemas.openxmlformats.org/drawingml/2006/table">
            <a:tbl>
              <a:tblPr>
                <a:noFill/>
                <a:tableStyleId>{B921BD0F-B9F7-4EB8-A0E6-67AA1C171960}</a:tableStyleId>
              </a:tblPr>
              <a:tblGrid>
                <a:gridCol w="1783050">
                  <a:extLst>
                    <a:ext uri="{9D8B030D-6E8A-4147-A177-3AD203B41FA5}">
                      <a16:colId xmlns:a16="http://schemas.microsoft.com/office/drawing/2014/main" val="20000"/>
                    </a:ext>
                  </a:extLst>
                </a:gridCol>
                <a:gridCol w="17830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b="1">
                          <a:solidFill>
                            <a:srgbClr val="980000"/>
                          </a:solidFill>
                          <a:latin typeface="Calibri"/>
                          <a:ea typeface="Calibri"/>
                          <a:cs typeface="Calibri"/>
                          <a:sym typeface="Calibri"/>
                        </a:rPr>
                        <a:t>Metrics</a:t>
                      </a:r>
                      <a:endParaRPr b="1">
                        <a:solidFill>
                          <a:srgbClr val="980000"/>
                        </a:solidFill>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28575" cap="flat" cmpd="sng">
                      <a:solidFill>
                        <a:srgbClr val="98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28575" cap="flat" cmpd="sng">
                      <a:solidFill>
                        <a:srgbClr val="98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latin typeface="Calibri"/>
                          <a:ea typeface="Calibri"/>
                          <a:cs typeface="Calibri"/>
                          <a:sym typeface="Calibri"/>
                        </a:rPr>
                        <a:t>Accuracy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rgbClr val="980000"/>
                      </a:solidFill>
                      <a:prstDash val="solid"/>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65%</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rgbClr val="980000"/>
                      </a:solidFill>
                      <a:prstDash val="solid"/>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latin typeface="Calibri"/>
                          <a:ea typeface="Calibri"/>
                          <a:cs typeface="Calibri"/>
                          <a:sym typeface="Calibri"/>
                        </a:rPr>
                        <a:t>Sensitivity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86.1%</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latin typeface="Calibri"/>
                          <a:ea typeface="Calibri"/>
                          <a:cs typeface="Calibri"/>
                          <a:sym typeface="Calibri"/>
                        </a:rPr>
                        <a:t>Specificity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43.4%</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a:latin typeface="Calibri"/>
                          <a:ea typeface="Calibri"/>
                          <a:cs typeface="Calibri"/>
                          <a:sym typeface="Calibri"/>
                        </a:rPr>
                        <a:t>AUC</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0.648</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85" name="Google Shape;285;gf7c2e66f08_0_11"/>
          <p:cNvPicPr preferRelativeResize="0"/>
          <p:nvPr/>
        </p:nvPicPr>
        <p:blipFill>
          <a:blip r:embed="rId3">
            <a:alphaModFix/>
          </a:blip>
          <a:stretch>
            <a:fillRect/>
          </a:stretch>
        </p:blipFill>
        <p:spPr>
          <a:xfrm>
            <a:off x="788875" y="1202475"/>
            <a:ext cx="3566160" cy="337413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f718b46135_0_188"/>
          <p:cNvSpPr txBox="1">
            <a:spLocks noGrp="1"/>
          </p:cNvSpPr>
          <p:nvPr>
            <p:ph type="title"/>
          </p:nvPr>
        </p:nvSpPr>
        <p:spPr>
          <a:xfrm>
            <a:off x="1752600" y="220850"/>
            <a:ext cx="5638800" cy="35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Logistic Classification</a:t>
            </a:r>
            <a:endParaRPr/>
          </a:p>
        </p:txBody>
      </p:sp>
      <p:sp>
        <p:nvSpPr>
          <p:cNvPr id="292" name="Google Shape;292;gf718b46135_0_188"/>
          <p:cNvSpPr txBox="1">
            <a:spLocks noGrp="1"/>
          </p:cNvSpPr>
          <p:nvPr>
            <p:ph type="body" idx="1"/>
          </p:nvPr>
        </p:nvSpPr>
        <p:spPr>
          <a:xfrm>
            <a:off x="2514600" y="631406"/>
            <a:ext cx="4114800" cy="353400"/>
          </a:xfrm>
          <a:prstGeom prst="rect">
            <a:avLst/>
          </a:prstGeom>
        </p:spPr>
        <p:txBody>
          <a:bodyPr spcFirstLastPara="1" wrap="square" lIns="0" tIns="0" rIns="0" bIns="0" anchor="ctr" anchorCtr="0">
            <a:noAutofit/>
          </a:bodyPr>
          <a:lstStyle/>
          <a:p>
            <a:pPr marL="0" lvl="0" indent="0" algn="ctr" rtl="0">
              <a:spcBef>
                <a:spcPts val="220"/>
              </a:spcBef>
              <a:spcAft>
                <a:spcPts val="0"/>
              </a:spcAft>
              <a:buNone/>
            </a:pPr>
            <a:r>
              <a:rPr lang="en-US">
                <a:solidFill>
                  <a:srgbClr val="A5A5A5"/>
                </a:solidFill>
              </a:rPr>
              <a:t>A regression model which models the probability that outcome belongs to a particular category by classifying</a:t>
            </a:r>
            <a:endParaRPr>
              <a:solidFill>
                <a:srgbClr val="A5A5A5"/>
              </a:solidFill>
            </a:endParaRPr>
          </a:p>
        </p:txBody>
      </p:sp>
      <p:sp>
        <p:nvSpPr>
          <p:cNvPr id="293" name="Google Shape;293;gf718b46135_0_18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US"/>
              <a:t>14</a:t>
            </a:fld>
            <a:endParaRPr/>
          </a:p>
        </p:txBody>
      </p:sp>
      <p:sp>
        <p:nvSpPr>
          <p:cNvPr id="294" name="Google Shape;294;gf718b46135_0_188"/>
          <p:cNvSpPr/>
          <p:nvPr/>
        </p:nvSpPr>
        <p:spPr>
          <a:xfrm>
            <a:off x="788900" y="1200700"/>
            <a:ext cx="3566100" cy="337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Roc curve</a:t>
            </a:r>
            <a:endParaRPr/>
          </a:p>
        </p:txBody>
      </p:sp>
      <p:graphicFrame>
        <p:nvGraphicFramePr>
          <p:cNvPr id="295" name="Google Shape;295;gf718b46135_0_188"/>
          <p:cNvGraphicFramePr/>
          <p:nvPr/>
        </p:nvGraphicFramePr>
        <p:xfrm>
          <a:off x="4625400" y="1809750"/>
          <a:ext cx="3000000" cy="3000000"/>
        </p:xfrm>
        <a:graphic>
          <a:graphicData uri="http://schemas.openxmlformats.org/drawingml/2006/table">
            <a:tbl>
              <a:tblPr>
                <a:noFill/>
                <a:tableStyleId>{B921BD0F-B9F7-4EB8-A0E6-67AA1C171960}</a:tableStyleId>
              </a:tblPr>
              <a:tblGrid>
                <a:gridCol w="1783050">
                  <a:extLst>
                    <a:ext uri="{9D8B030D-6E8A-4147-A177-3AD203B41FA5}">
                      <a16:colId xmlns:a16="http://schemas.microsoft.com/office/drawing/2014/main" val="20000"/>
                    </a:ext>
                  </a:extLst>
                </a:gridCol>
                <a:gridCol w="17830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b="1">
                          <a:solidFill>
                            <a:srgbClr val="980000"/>
                          </a:solidFill>
                          <a:latin typeface="Calibri"/>
                          <a:ea typeface="Calibri"/>
                          <a:cs typeface="Calibri"/>
                          <a:sym typeface="Calibri"/>
                        </a:rPr>
                        <a:t>Metrics</a:t>
                      </a:r>
                      <a:endParaRPr b="1">
                        <a:solidFill>
                          <a:srgbClr val="980000"/>
                        </a:solidFill>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28575" cap="flat" cmpd="sng">
                      <a:solidFill>
                        <a:srgbClr val="98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28575" cap="flat" cmpd="sng">
                      <a:solidFill>
                        <a:srgbClr val="98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latin typeface="Calibri"/>
                          <a:ea typeface="Calibri"/>
                          <a:cs typeface="Calibri"/>
                          <a:sym typeface="Calibri"/>
                        </a:rPr>
                        <a:t>Accuracy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rgbClr val="980000"/>
                      </a:solidFill>
                      <a:prstDash val="solid"/>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66.3%</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rgbClr val="980000"/>
                      </a:solidFill>
                      <a:prstDash val="solid"/>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latin typeface="Calibri"/>
                          <a:ea typeface="Calibri"/>
                          <a:cs typeface="Calibri"/>
                          <a:sym typeface="Calibri"/>
                        </a:rPr>
                        <a:t>Sensitivity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84.2%</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latin typeface="Calibri"/>
                          <a:ea typeface="Calibri"/>
                          <a:cs typeface="Calibri"/>
                          <a:sym typeface="Calibri"/>
                        </a:rPr>
                        <a:t>Specificity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48.0%</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a:latin typeface="Calibri"/>
                          <a:ea typeface="Calibri"/>
                          <a:cs typeface="Calibri"/>
                          <a:sym typeface="Calibri"/>
                        </a:rPr>
                        <a:t>AUC</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0.661</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96" name="Google Shape;296;gf718b46135_0_188"/>
          <p:cNvPicPr preferRelativeResize="0"/>
          <p:nvPr/>
        </p:nvPicPr>
        <p:blipFill>
          <a:blip r:embed="rId3">
            <a:alphaModFix/>
          </a:blip>
          <a:stretch>
            <a:fillRect/>
          </a:stretch>
        </p:blipFill>
        <p:spPr>
          <a:xfrm>
            <a:off x="788875" y="1202488"/>
            <a:ext cx="3566160" cy="337413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f7a3d11eea_0_14"/>
          <p:cNvSpPr txBox="1">
            <a:spLocks noGrp="1"/>
          </p:cNvSpPr>
          <p:nvPr>
            <p:ph type="title"/>
          </p:nvPr>
        </p:nvSpPr>
        <p:spPr>
          <a:xfrm>
            <a:off x="1752600" y="292100"/>
            <a:ext cx="5638800" cy="35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Decision Tree</a:t>
            </a:r>
            <a:endParaRPr/>
          </a:p>
        </p:txBody>
      </p:sp>
      <p:sp>
        <p:nvSpPr>
          <p:cNvPr id="303" name="Google Shape;303;gf7a3d11eea_0_14"/>
          <p:cNvSpPr txBox="1">
            <a:spLocks noGrp="1"/>
          </p:cNvSpPr>
          <p:nvPr>
            <p:ph type="body" idx="1"/>
          </p:nvPr>
        </p:nvSpPr>
        <p:spPr>
          <a:xfrm>
            <a:off x="2514600" y="645502"/>
            <a:ext cx="4114800" cy="274500"/>
          </a:xfrm>
          <a:prstGeom prst="rect">
            <a:avLst/>
          </a:prstGeom>
        </p:spPr>
        <p:txBody>
          <a:bodyPr spcFirstLastPara="1" wrap="square" lIns="0" tIns="0" rIns="0" bIns="0" anchor="ctr" anchorCtr="0">
            <a:noAutofit/>
          </a:bodyPr>
          <a:lstStyle/>
          <a:p>
            <a:pPr marL="0" lvl="0" indent="0" algn="ctr" rtl="0">
              <a:spcBef>
                <a:spcPts val="220"/>
              </a:spcBef>
              <a:spcAft>
                <a:spcPts val="0"/>
              </a:spcAft>
              <a:buNone/>
            </a:pPr>
            <a:r>
              <a:rPr lang="en-US">
                <a:solidFill>
                  <a:srgbClr val="A5A5A5"/>
                </a:solidFill>
              </a:rPr>
              <a:t>A Supervised Machine Learning model where data is split according to a condition and divided into nodes and leaves</a:t>
            </a:r>
            <a:endParaRPr>
              <a:solidFill>
                <a:srgbClr val="A5A5A5"/>
              </a:solidFill>
            </a:endParaRPr>
          </a:p>
        </p:txBody>
      </p:sp>
      <p:sp>
        <p:nvSpPr>
          <p:cNvPr id="304" name="Google Shape;304;gf7a3d11eea_0_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US"/>
              <a:t>15</a:t>
            </a:fld>
            <a:endParaRPr/>
          </a:p>
        </p:txBody>
      </p:sp>
      <p:sp>
        <p:nvSpPr>
          <p:cNvPr id="305" name="Google Shape;305;gf7a3d11eea_0_14"/>
          <p:cNvSpPr/>
          <p:nvPr/>
        </p:nvSpPr>
        <p:spPr>
          <a:xfrm>
            <a:off x="788900" y="1200700"/>
            <a:ext cx="3566100" cy="337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Roc curve</a:t>
            </a:r>
            <a:endParaRPr/>
          </a:p>
        </p:txBody>
      </p:sp>
      <p:graphicFrame>
        <p:nvGraphicFramePr>
          <p:cNvPr id="306" name="Google Shape;306;gf7a3d11eea_0_14"/>
          <p:cNvGraphicFramePr/>
          <p:nvPr/>
        </p:nvGraphicFramePr>
        <p:xfrm>
          <a:off x="4625400" y="1809750"/>
          <a:ext cx="3000000" cy="3000000"/>
        </p:xfrm>
        <a:graphic>
          <a:graphicData uri="http://schemas.openxmlformats.org/drawingml/2006/table">
            <a:tbl>
              <a:tblPr>
                <a:noFill/>
                <a:tableStyleId>{B921BD0F-B9F7-4EB8-A0E6-67AA1C171960}</a:tableStyleId>
              </a:tblPr>
              <a:tblGrid>
                <a:gridCol w="1783050">
                  <a:extLst>
                    <a:ext uri="{9D8B030D-6E8A-4147-A177-3AD203B41FA5}">
                      <a16:colId xmlns:a16="http://schemas.microsoft.com/office/drawing/2014/main" val="20000"/>
                    </a:ext>
                  </a:extLst>
                </a:gridCol>
                <a:gridCol w="17830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b="1">
                          <a:solidFill>
                            <a:srgbClr val="980000"/>
                          </a:solidFill>
                          <a:latin typeface="Calibri"/>
                          <a:ea typeface="Calibri"/>
                          <a:cs typeface="Calibri"/>
                          <a:sym typeface="Calibri"/>
                        </a:rPr>
                        <a:t>Metrics</a:t>
                      </a:r>
                      <a:endParaRPr b="1">
                        <a:solidFill>
                          <a:srgbClr val="980000"/>
                        </a:solidFill>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28575" cap="flat" cmpd="sng">
                      <a:solidFill>
                        <a:srgbClr val="98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28575" cap="flat" cmpd="sng">
                      <a:solidFill>
                        <a:srgbClr val="98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latin typeface="Calibri"/>
                          <a:ea typeface="Calibri"/>
                          <a:cs typeface="Calibri"/>
                          <a:sym typeface="Calibri"/>
                        </a:rPr>
                        <a:t>Accuracy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rgbClr val="980000"/>
                      </a:solidFill>
                      <a:prstDash val="solid"/>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66%</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rgbClr val="980000"/>
                      </a:solidFill>
                      <a:prstDash val="solid"/>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latin typeface="Calibri"/>
                          <a:ea typeface="Calibri"/>
                          <a:cs typeface="Calibri"/>
                          <a:sym typeface="Calibri"/>
                        </a:rPr>
                        <a:t>Sensitivity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59.9%</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latin typeface="Calibri"/>
                          <a:ea typeface="Calibri"/>
                          <a:cs typeface="Calibri"/>
                          <a:sym typeface="Calibri"/>
                        </a:rPr>
                        <a:t>Specificity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72.2%</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a:latin typeface="Calibri"/>
                          <a:ea typeface="Calibri"/>
                          <a:cs typeface="Calibri"/>
                          <a:sym typeface="Calibri"/>
                        </a:rPr>
                        <a:t>AUC</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0.661</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307" name="Google Shape;307;gf7a3d11eea_0_14"/>
          <p:cNvPicPr preferRelativeResize="0"/>
          <p:nvPr/>
        </p:nvPicPr>
        <p:blipFill>
          <a:blip r:embed="rId3">
            <a:alphaModFix/>
          </a:blip>
          <a:stretch>
            <a:fillRect/>
          </a:stretch>
        </p:blipFill>
        <p:spPr>
          <a:xfrm>
            <a:off x="788863" y="1202488"/>
            <a:ext cx="3566159" cy="33741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f20c9d7845_0_0"/>
          <p:cNvSpPr txBox="1">
            <a:spLocks noGrp="1"/>
          </p:cNvSpPr>
          <p:nvPr>
            <p:ph type="title"/>
          </p:nvPr>
        </p:nvSpPr>
        <p:spPr>
          <a:xfrm>
            <a:off x="1752600" y="278000"/>
            <a:ext cx="5638800" cy="35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Extreme Gradient Boosting</a:t>
            </a:r>
            <a:endParaRPr/>
          </a:p>
        </p:txBody>
      </p:sp>
      <p:sp>
        <p:nvSpPr>
          <p:cNvPr id="314" name="Google Shape;314;gf20c9d7845_0_0"/>
          <p:cNvSpPr txBox="1">
            <a:spLocks noGrp="1"/>
          </p:cNvSpPr>
          <p:nvPr>
            <p:ph type="body" idx="1"/>
          </p:nvPr>
        </p:nvSpPr>
        <p:spPr>
          <a:xfrm>
            <a:off x="2514600" y="631399"/>
            <a:ext cx="4114800" cy="353400"/>
          </a:xfrm>
          <a:prstGeom prst="rect">
            <a:avLst/>
          </a:prstGeom>
        </p:spPr>
        <p:txBody>
          <a:bodyPr spcFirstLastPara="1" wrap="square" lIns="0" tIns="0" rIns="0" bIns="0" anchor="ctr" anchorCtr="0">
            <a:noAutofit/>
          </a:bodyPr>
          <a:lstStyle/>
          <a:p>
            <a:pPr marL="0" lvl="0" indent="0" algn="ctr" rtl="0">
              <a:spcBef>
                <a:spcPts val="220"/>
              </a:spcBef>
              <a:spcAft>
                <a:spcPts val="0"/>
              </a:spcAft>
              <a:buNone/>
            </a:pPr>
            <a:r>
              <a:rPr lang="en-US">
                <a:solidFill>
                  <a:srgbClr val="A5A5A5"/>
                </a:solidFill>
              </a:rPr>
              <a:t>Implementation of gradient boosted decision trees for speed and performance by minimizing losses from sequentially built trees</a:t>
            </a:r>
            <a:endParaRPr>
              <a:solidFill>
                <a:srgbClr val="A5A5A5"/>
              </a:solidFill>
            </a:endParaRPr>
          </a:p>
        </p:txBody>
      </p:sp>
      <p:sp>
        <p:nvSpPr>
          <p:cNvPr id="315" name="Google Shape;315;gf20c9d7845_0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US"/>
              <a:t>16</a:t>
            </a:fld>
            <a:endParaRPr/>
          </a:p>
        </p:txBody>
      </p:sp>
      <p:sp>
        <p:nvSpPr>
          <p:cNvPr id="316" name="Google Shape;316;gf20c9d7845_0_0"/>
          <p:cNvSpPr/>
          <p:nvPr/>
        </p:nvSpPr>
        <p:spPr>
          <a:xfrm>
            <a:off x="682300" y="1200700"/>
            <a:ext cx="3768300" cy="337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Roc curve</a:t>
            </a:r>
            <a:endParaRPr/>
          </a:p>
        </p:txBody>
      </p:sp>
      <p:graphicFrame>
        <p:nvGraphicFramePr>
          <p:cNvPr id="317" name="Google Shape;317;gf20c9d7845_0_0"/>
          <p:cNvGraphicFramePr/>
          <p:nvPr/>
        </p:nvGraphicFramePr>
        <p:xfrm>
          <a:off x="4772350" y="1710050"/>
          <a:ext cx="3000000" cy="3000000"/>
        </p:xfrm>
        <a:graphic>
          <a:graphicData uri="http://schemas.openxmlformats.org/drawingml/2006/table">
            <a:tbl>
              <a:tblPr>
                <a:noFill/>
                <a:tableStyleId>{B921BD0F-B9F7-4EB8-A0E6-67AA1C171960}</a:tableStyleId>
              </a:tblPr>
              <a:tblGrid>
                <a:gridCol w="1783050">
                  <a:extLst>
                    <a:ext uri="{9D8B030D-6E8A-4147-A177-3AD203B41FA5}">
                      <a16:colId xmlns:a16="http://schemas.microsoft.com/office/drawing/2014/main" val="20000"/>
                    </a:ext>
                  </a:extLst>
                </a:gridCol>
                <a:gridCol w="1783050">
                  <a:extLst>
                    <a:ext uri="{9D8B030D-6E8A-4147-A177-3AD203B41FA5}">
                      <a16:colId xmlns:a16="http://schemas.microsoft.com/office/drawing/2014/main" val="20001"/>
                    </a:ext>
                  </a:extLst>
                </a:gridCol>
              </a:tblGrid>
              <a:tr h="416150">
                <a:tc>
                  <a:txBody>
                    <a:bodyPr/>
                    <a:lstStyle/>
                    <a:p>
                      <a:pPr marL="0" lvl="0" indent="0" algn="l" rtl="0">
                        <a:spcBef>
                          <a:spcPts val="0"/>
                        </a:spcBef>
                        <a:spcAft>
                          <a:spcPts val="0"/>
                        </a:spcAft>
                        <a:buNone/>
                      </a:pPr>
                      <a:r>
                        <a:rPr lang="en-US" b="1">
                          <a:solidFill>
                            <a:srgbClr val="980000"/>
                          </a:solidFill>
                          <a:latin typeface="Calibri"/>
                          <a:ea typeface="Calibri"/>
                          <a:cs typeface="Calibri"/>
                          <a:sym typeface="Calibri"/>
                        </a:rPr>
                        <a:t>Metrics</a:t>
                      </a:r>
                      <a:endParaRPr b="1">
                        <a:solidFill>
                          <a:srgbClr val="980000"/>
                        </a:solidFill>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28575" cap="flat" cmpd="sng">
                      <a:solidFill>
                        <a:srgbClr val="98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28575" cap="flat" cmpd="sng">
                      <a:solidFill>
                        <a:srgbClr val="980000"/>
                      </a:solidFill>
                      <a:prstDash val="solid"/>
                      <a:round/>
                      <a:headEnd type="none" w="sm" len="sm"/>
                      <a:tailEnd type="none" w="sm" len="sm"/>
                    </a:lnB>
                  </a:tcPr>
                </a:tc>
                <a:extLst>
                  <a:ext uri="{0D108BD9-81ED-4DB2-BD59-A6C34878D82A}">
                    <a16:rowId xmlns:a16="http://schemas.microsoft.com/office/drawing/2014/main" val="10000"/>
                  </a:ext>
                </a:extLst>
              </a:tr>
              <a:tr h="416150">
                <a:tc>
                  <a:txBody>
                    <a:bodyPr/>
                    <a:lstStyle/>
                    <a:p>
                      <a:pPr marL="0" lvl="0" indent="0" algn="l" rtl="0">
                        <a:spcBef>
                          <a:spcPts val="0"/>
                        </a:spcBef>
                        <a:spcAft>
                          <a:spcPts val="0"/>
                        </a:spcAft>
                        <a:buNone/>
                      </a:pPr>
                      <a:r>
                        <a:rPr lang="en-US">
                          <a:latin typeface="Calibri"/>
                          <a:ea typeface="Calibri"/>
                          <a:cs typeface="Calibri"/>
                          <a:sym typeface="Calibri"/>
                        </a:rPr>
                        <a:t>Accuracy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rgbClr val="980000"/>
                      </a:solidFill>
                      <a:prstDash val="solid"/>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67.2%</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rgbClr val="980000"/>
                      </a:solidFill>
                      <a:prstDash val="solid"/>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1"/>
                  </a:ext>
                </a:extLst>
              </a:tr>
              <a:tr h="416150">
                <a:tc>
                  <a:txBody>
                    <a:bodyPr/>
                    <a:lstStyle/>
                    <a:p>
                      <a:pPr marL="0" lvl="0" indent="0" algn="l" rtl="0">
                        <a:spcBef>
                          <a:spcPts val="0"/>
                        </a:spcBef>
                        <a:spcAft>
                          <a:spcPts val="0"/>
                        </a:spcAft>
                        <a:buNone/>
                      </a:pPr>
                      <a:r>
                        <a:rPr lang="en-US">
                          <a:latin typeface="Calibri"/>
                          <a:ea typeface="Calibri"/>
                          <a:cs typeface="Calibri"/>
                          <a:sym typeface="Calibri"/>
                        </a:rPr>
                        <a:t>Sensitivity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72.3%</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2"/>
                  </a:ext>
                </a:extLst>
              </a:tr>
              <a:tr h="416150">
                <a:tc>
                  <a:txBody>
                    <a:bodyPr/>
                    <a:lstStyle/>
                    <a:p>
                      <a:pPr marL="0" lvl="0" indent="0" algn="l" rtl="0">
                        <a:spcBef>
                          <a:spcPts val="0"/>
                        </a:spcBef>
                        <a:spcAft>
                          <a:spcPts val="0"/>
                        </a:spcAft>
                        <a:buNone/>
                      </a:pPr>
                      <a:r>
                        <a:rPr lang="en-US">
                          <a:latin typeface="Calibri"/>
                          <a:ea typeface="Calibri"/>
                          <a:cs typeface="Calibri"/>
                          <a:sym typeface="Calibri"/>
                        </a:rPr>
                        <a:t>Specificity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62.1%</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3"/>
                  </a:ext>
                </a:extLst>
              </a:tr>
              <a:tr h="416150">
                <a:tc>
                  <a:txBody>
                    <a:bodyPr/>
                    <a:lstStyle/>
                    <a:p>
                      <a:pPr marL="0" lvl="0" indent="0" algn="l" rtl="0">
                        <a:spcBef>
                          <a:spcPts val="0"/>
                        </a:spcBef>
                        <a:spcAft>
                          <a:spcPts val="0"/>
                        </a:spcAft>
                        <a:buNone/>
                      </a:pPr>
                      <a:r>
                        <a:rPr lang="en-US">
                          <a:latin typeface="Calibri"/>
                          <a:ea typeface="Calibri"/>
                          <a:cs typeface="Calibri"/>
                          <a:sym typeface="Calibri"/>
                        </a:rPr>
                        <a:t>AUC</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0.672</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318" name="Google Shape;318;gf20c9d7845_0_0"/>
          <p:cNvPicPr preferRelativeResize="0"/>
          <p:nvPr/>
        </p:nvPicPr>
        <p:blipFill>
          <a:blip r:embed="rId3">
            <a:alphaModFix/>
          </a:blip>
          <a:stretch>
            <a:fillRect/>
          </a:stretch>
        </p:blipFill>
        <p:spPr>
          <a:xfrm>
            <a:off x="682250" y="1200700"/>
            <a:ext cx="3768401" cy="3377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f718b46135_0_197"/>
          <p:cNvSpPr txBox="1">
            <a:spLocks noGrp="1"/>
          </p:cNvSpPr>
          <p:nvPr>
            <p:ph type="title"/>
          </p:nvPr>
        </p:nvSpPr>
        <p:spPr>
          <a:xfrm>
            <a:off x="1752600" y="278000"/>
            <a:ext cx="5638800" cy="35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KNN - K-Nearest Neighbors</a:t>
            </a:r>
            <a:endParaRPr/>
          </a:p>
        </p:txBody>
      </p:sp>
      <p:sp>
        <p:nvSpPr>
          <p:cNvPr id="325" name="Google Shape;325;gf718b46135_0_197"/>
          <p:cNvSpPr txBox="1">
            <a:spLocks noGrp="1"/>
          </p:cNvSpPr>
          <p:nvPr>
            <p:ph type="body" idx="1"/>
          </p:nvPr>
        </p:nvSpPr>
        <p:spPr>
          <a:xfrm>
            <a:off x="2514600" y="631399"/>
            <a:ext cx="4114800" cy="353400"/>
          </a:xfrm>
          <a:prstGeom prst="rect">
            <a:avLst/>
          </a:prstGeom>
        </p:spPr>
        <p:txBody>
          <a:bodyPr spcFirstLastPara="1" wrap="square" lIns="0" tIns="0" rIns="0" bIns="0" anchor="ctr" anchorCtr="0">
            <a:noAutofit/>
          </a:bodyPr>
          <a:lstStyle/>
          <a:p>
            <a:pPr marL="0" lvl="0" indent="0" algn="ctr" rtl="0">
              <a:spcBef>
                <a:spcPts val="220"/>
              </a:spcBef>
              <a:spcAft>
                <a:spcPts val="0"/>
              </a:spcAft>
              <a:buNone/>
            </a:pPr>
            <a:r>
              <a:rPr lang="en-US">
                <a:solidFill>
                  <a:srgbClr val="A5A5A5"/>
                </a:solidFill>
              </a:rPr>
              <a:t>Classifies outcomes to the class that is most common among its  K-nearest neighbors </a:t>
            </a:r>
            <a:endParaRPr>
              <a:solidFill>
                <a:srgbClr val="A5A5A5"/>
              </a:solidFill>
            </a:endParaRPr>
          </a:p>
        </p:txBody>
      </p:sp>
      <p:sp>
        <p:nvSpPr>
          <p:cNvPr id="326" name="Google Shape;326;gf718b46135_0_19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US"/>
              <a:t>17</a:t>
            </a:fld>
            <a:endParaRPr/>
          </a:p>
        </p:txBody>
      </p:sp>
      <p:sp>
        <p:nvSpPr>
          <p:cNvPr id="327" name="Google Shape;327;gf718b46135_0_197"/>
          <p:cNvSpPr/>
          <p:nvPr/>
        </p:nvSpPr>
        <p:spPr>
          <a:xfrm>
            <a:off x="788900" y="1200700"/>
            <a:ext cx="3566100" cy="337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Roc curve</a:t>
            </a:r>
            <a:endParaRPr/>
          </a:p>
        </p:txBody>
      </p:sp>
      <p:graphicFrame>
        <p:nvGraphicFramePr>
          <p:cNvPr id="328" name="Google Shape;328;gf718b46135_0_197"/>
          <p:cNvGraphicFramePr/>
          <p:nvPr/>
        </p:nvGraphicFramePr>
        <p:xfrm>
          <a:off x="4625400" y="1809750"/>
          <a:ext cx="3000000" cy="3000000"/>
        </p:xfrm>
        <a:graphic>
          <a:graphicData uri="http://schemas.openxmlformats.org/drawingml/2006/table">
            <a:tbl>
              <a:tblPr>
                <a:noFill/>
                <a:tableStyleId>{B921BD0F-B9F7-4EB8-A0E6-67AA1C171960}</a:tableStyleId>
              </a:tblPr>
              <a:tblGrid>
                <a:gridCol w="1783050">
                  <a:extLst>
                    <a:ext uri="{9D8B030D-6E8A-4147-A177-3AD203B41FA5}">
                      <a16:colId xmlns:a16="http://schemas.microsoft.com/office/drawing/2014/main" val="20000"/>
                    </a:ext>
                  </a:extLst>
                </a:gridCol>
                <a:gridCol w="17830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b="1">
                          <a:solidFill>
                            <a:srgbClr val="980000"/>
                          </a:solidFill>
                          <a:latin typeface="Calibri"/>
                          <a:ea typeface="Calibri"/>
                          <a:cs typeface="Calibri"/>
                          <a:sym typeface="Calibri"/>
                        </a:rPr>
                        <a:t>Metrics</a:t>
                      </a:r>
                      <a:endParaRPr b="1">
                        <a:solidFill>
                          <a:srgbClr val="980000"/>
                        </a:solidFill>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28575" cap="flat" cmpd="sng">
                      <a:solidFill>
                        <a:srgbClr val="98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28575" cap="flat" cmpd="sng">
                      <a:solidFill>
                        <a:srgbClr val="98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latin typeface="Calibri"/>
                          <a:ea typeface="Calibri"/>
                          <a:cs typeface="Calibri"/>
                          <a:sym typeface="Calibri"/>
                        </a:rPr>
                        <a:t>Accuracy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rgbClr val="980000"/>
                      </a:solidFill>
                      <a:prstDash val="solid"/>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68%</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rgbClr val="980000"/>
                      </a:solidFill>
                      <a:prstDash val="solid"/>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latin typeface="Calibri"/>
                          <a:ea typeface="Calibri"/>
                          <a:cs typeface="Calibri"/>
                          <a:sym typeface="Calibri"/>
                        </a:rPr>
                        <a:t>Sensitivity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87.1%</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latin typeface="Calibri"/>
                          <a:ea typeface="Calibri"/>
                          <a:cs typeface="Calibri"/>
                          <a:sym typeface="Calibri"/>
                        </a:rPr>
                        <a:t>Specificity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48.5%</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a:latin typeface="Calibri"/>
                          <a:ea typeface="Calibri"/>
                          <a:cs typeface="Calibri"/>
                          <a:sym typeface="Calibri"/>
                        </a:rPr>
                        <a:t>AUC</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0.678</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329" name="Google Shape;329;gf718b46135_0_197"/>
          <p:cNvPicPr preferRelativeResize="0"/>
          <p:nvPr/>
        </p:nvPicPr>
        <p:blipFill>
          <a:blip r:embed="rId3">
            <a:alphaModFix/>
          </a:blip>
          <a:stretch>
            <a:fillRect/>
          </a:stretch>
        </p:blipFill>
        <p:spPr>
          <a:xfrm>
            <a:off x="788875" y="1202488"/>
            <a:ext cx="3566160" cy="337413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f7a3d11eea_0_4"/>
          <p:cNvSpPr txBox="1">
            <a:spLocks noGrp="1"/>
          </p:cNvSpPr>
          <p:nvPr>
            <p:ph type="title"/>
          </p:nvPr>
        </p:nvSpPr>
        <p:spPr>
          <a:xfrm>
            <a:off x="1752600" y="234950"/>
            <a:ext cx="5638800" cy="35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Random Forest</a:t>
            </a:r>
            <a:endParaRPr/>
          </a:p>
        </p:txBody>
      </p:sp>
      <p:sp>
        <p:nvSpPr>
          <p:cNvPr id="336" name="Google Shape;336;gf7a3d11eea_0_4"/>
          <p:cNvSpPr txBox="1">
            <a:spLocks noGrp="1"/>
          </p:cNvSpPr>
          <p:nvPr>
            <p:ph type="body" idx="1"/>
          </p:nvPr>
        </p:nvSpPr>
        <p:spPr>
          <a:xfrm>
            <a:off x="2514600" y="588349"/>
            <a:ext cx="4114800" cy="353400"/>
          </a:xfrm>
          <a:prstGeom prst="rect">
            <a:avLst/>
          </a:prstGeom>
        </p:spPr>
        <p:txBody>
          <a:bodyPr spcFirstLastPara="1" wrap="square" lIns="0" tIns="0" rIns="0" bIns="0" anchor="ctr" anchorCtr="0">
            <a:noAutofit/>
          </a:bodyPr>
          <a:lstStyle/>
          <a:p>
            <a:pPr marL="0" lvl="0" indent="0" algn="ctr" rtl="0">
              <a:spcBef>
                <a:spcPts val="220"/>
              </a:spcBef>
              <a:spcAft>
                <a:spcPts val="0"/>
              </a:spcAft>
              <a:buNone/>
            </a:pPr>
            <a:r>
              <a:rPr lang="en-US">
                <a:solidFill>
                  <a:srgbClr val="A5A5A5"/>
                </a:solidFill>
              </a:rPr>
              <a:t>Model uses averages of results from multitude of decision trees trained using bagging method</a:t>
            </a:r>
            <a:endParaRPr>
              <a:solidFill>
                <a:srgbClr val="A5A5A5"/>
              </a:solidFill>
            </a:endParaRPr>
          </a:p>
        </p:txBody>
      </p:sp>
      <p:sp>
        <p:nvSpPr>
          <p:cNvPr id="337" name="Google Shape;337;gf7a3d11eea_0_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US"/>
              <a:t>18</a:t>
            </a:fld>
            <a:endParaRPr/>
          </a:p>
        </p:txBody>
      </p:sp>
      <p:sp>
        <p:nvSpPr>
          <p:cNvPr id="338" name="Google Shape;338;gf7a3d11eea_0_4"/>
          <p:cNvSpPr/>
          <p:nvPr/>
        </p:nvSpPr>
        <p:spPr>
          <a:xfrm>
            <a:off x="788900" y="1200700"/>
            <a:ext cx="3566100" cy="337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Roc curve</a:t>
            </a:r>
            <a:endParaRPr/>
          </a:p>
        </p:txBody>
      </p:sp>
      <p:pic>
        <p:nvPicPr>
          <p:cNvPr id="339" name="Google Shape;339;gf7a3d11eea_0_4"/>
          <p:cNvPicPr preferRelativeResize="0"/>
          <p:nvPr/>
        </p:nvPicPr>
        <p:blipFill>
          <a:blip r:embed="rId3">
            <a:alphaModFix/>
          </a:blip>
          <a:stretch>
            <a:fillRect/>
          </a:stretch>
        </p:blipFill>
        <p:spPr>
          <a:xfrm>
            <a:off x="788863" y="1202488"/>
            <a:ext cx="3566159" cy="3374136"/>
          </a:xfrm>
          <a:prstGeom prst="rect">
            <a:avLst/>
          </a:prstGeom>
          <a:noFill/>
          <a:ln>
            <a:noFill/>
          </a:ln>
        </p:spPr>
      </p:pic>
      <p:graphicFrame>
        <p:nvGraphicFramePr>
          <p:cNvPr id="340" name="Google Shape;340;gf7a3d11eea_0_4"/>
          <p:cNvGraphicFramePr/>
          <p:nvPr/>
        </p:nvGraphicFramePr>
        <p:xfrm>
          <a:off x="4625400" y="1809750"/>
          <a:ext cx="3000000" cy="3000000"/>
        </p:xfrm>
        <a:graphic>
          <a:graphicData uri="http://schemas.openxmlformats.org/drawingml/2006/table">
            <a:tbl>
              <a:tblPr>
                <a:noFill/>
                <a:tableStyleId>{B921BD0F-B9F7-4EB8-A0E6-67AA1C171960}</a:tableStyleId>
              </a:tblPr>
              <a:tblGrid>
                <a:gridCol w="1783050">
                  <a:extLst>
                    <a:ext uri="{9D8B030D-6E8A-4147-A177-3AD203B41FA5}">
                      <a16:colId xmlns:a16="http://schemas.microsoft.com/office/drawing/2014/main" val="20000"/>
                    </a:ext>
                  </a:extLst>
                </a:gridCol>
                <a:gridCol w="17830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b="1">
                          <a:solidFill>
                            <a:srgbClr val="980000"/>
                          </a:solidFill>
                          <a:latin typeface="Calibri"/>
                          <a:ea typeface="Calibri"/>
                          <a:cs typeface="Calibri"/>
                          <a:sym typeface="Calibri"/>
                        </a:rPr>
                        <a:t>Metrics</a:t>
                      </a:r>
                      <a:endParaRPr b="1">
                        <a:solidFill>
                          <a:srgbClr val="980000"/>
                        </a:solidFill>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28575" cap="flat" cmpd="sng">
                      <a:solidFill>
                        <a:srgbClr val="98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28575" cap="flat" cmpd="sng">
                      <a:solidFill>
                        <a:srgbClr val="98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latin typeface="Calibri"/>
                          <a:ea typeface="Calibri"/>
                          <a:cs typeface="Calibri"/>
                          <a:sym typeface="Calibri"/>
                        </a:rPr>
                        <a:t>Accuracy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rgbClr val="980000"/>
                      </a:solidFill>
                      <a:prstDash val="solid"/>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76.3%</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rgbClr val="980000"/>
                      </a:solidFill>
                      <a:prstDash val="solid"/>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latin typeface="Calibri"/>
                          <a:ea typeface="Calibri"/>
                          <a:cs typeface="Calibri"/>
                          <a:sym typeface="Calibri"/>
                        </a:rPr>
                        <a:t>Sensitivity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93.1%</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latin typeface="Calibri"/>
                          <a:ea typeface="Calibri"/>
                          <a:cs typeface="Calibri"/>
                          <a:sym typeface="Calibri"/>
                        </a:rPr>
                        <a:t>Specificity</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59.1%</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a:latin typeface="Calibri"/>
                          <a:ea typeface="Calibri"/>
                          <a:cs typeface="Calibri"/>
                          <a:sym typeface="Calibri"/>
                        </a:rPr>
                        <a:t>AUC</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Calibri"/>
                          <a:ea typeface="Calibri"/>
                          <a:cs typeface="Calibri"/>
                          <a:sym typeface="Calibri"/>
                        </a:rPr>
                        <a:t>0.761</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f718b46135_0_206"/>
          <p:cNvSpPr txBox="1">
            <a:spLocks noGrp="1"/>
          </p:cNvSpPr>
          <p:nvPr>
            <p:ph type="title"/>
          </p:nvPr>
        </p:nvSpPr>
        <p:spPr>
          <a:xfrm>
            <a:off x="1752600" y="387350"/>
            <a:ext cx="5638800" cy="35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Model Selection</a:t>
            </a:r>
            <a:endParaRPr/>
          </a:p>
        </p:txBody>
      </p:sp>
      <p:sp>
        <p:nvSpPr>
          <p:cNvPr id="347" name="Google Shape;347;gf718b46135_0_206"/>
          <p:cNvSpPr txBox="1">
            <a:spLocks noGrp="1"/>
          </p:cNvSpPr>
          <p:nvPr>
            <p:ph type="body" idx="1"/>
          </p:nvPr>
        </p:nvSpPr>
        <p:spPr>
          <a:xfrm>
            <a:off x="2407650" y="740750"/>
            <a:ext cx="4328700" cy="200700"/>
          </a:xfrm>
          <a:prstGeom prst="rect">
            <a:avLst/>
          </a:prstGeom>
        </p:spPr>
        <p:txBody>
          <a:bodyPr spcFirstLastPara="1" wrap="square" lIns="0" tIns="0" rIns="0" bIns="0" anchor="t" anchorCtr="0">
            <a:noAutofit/>
          </a:bodyPr>
          <a:lstStyle/>
          <a:p>
            <a:pPr marL="0" lvl="0" indent="0" algn="ctr" rtl="0">
              <a:spcBef>
                <a:spcPts val="220"/>
              </a:spcBef>
              <a:spcAft>
                <a:spcPts val="0"/>
              </a:spcAft>
              <a:buNone/>
            </a:pPr>
            <a:r>
              <a:rPr lang="en-US"/>
              <a:t>The best model is selected based on key features and metric performances </a:t>
            </a:r>
            <a:endParaRPr/>
          </a:p>
        </p:txBody>
      </p:sp>
      <p:sp>
        <p:nvSpPr>
          <p:cNvPr id="348" name="Google Shape;348;gf718b46135_0_20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US"/>
              <a:t>19</a:t>
            </a:fld>
            <a:endParaRPr/>
          </a:p>
        </p:txBody>
      </p:sp>
      <p:sp>
        <p:nvSpPr>
          <p:cNvPr id="349" name="Google Shape;349;gf718b46135_0_206"/>
          <p:cNvSpPr/>
          <p:nvPr/>
        </p:nvSpPr>
        <p:spPr>
          <a:xfrm>
            <a:off x="5966625" y="2075100"/>
            <a:ext cx="2237400" cy="2254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500" b="1" i="1">
                <a:solidFill>
                  <a:srgbClr val="980000"/>
                </a:solidFill>
              </a:rPr>
              <a:t>Based on this approach, we have selected the best fit model</a:t>
            </a:r>
            <a:endParaRPr sz="1500" b="1" i="1">
              <a:solidFill>
                <a:srgbClr val="980000"/>
              </a:solidFill>
            </a:endParaRPr>
          </a:p>
        </p:txBody>
      </p:sp>
      <p:sp>
        <p:nvSpPr>
          <p:cNvPr id="350" name="Google Shape;350;gf718b46135_0_206"/>
          <p:cNvSpPr/>
          <p:nvPr/>
        </p:nvSpPr>
        <p:spPr>
          <a:xfrm>
            <a:off x="4972274" y="2838075"/>
            <a:ext cx="814200" cy="625800"/>
          </a:xfrm>
          <a:prstGeom prst="rightArrow">
            <a:avLst>
              <a:gd name="adj1" fmla="val 50000"/>
              <a:gd name="adj2" fmla="val 50000"/>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gf718b46135_0_206"/>
          <p:cNvSpPr/>
          <p:nvPr/>
        </p:nvSpPr>
        <p:spPr>
          <a:xfrm>
            <a:off x="1071775" y="1374075"/>
            <a:ext cx="31032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latin typeface="Calibri"/>
                <a:ea typeface="Calibri"/>
                <a:cs typeface="Calibri"/>
                <a:sym typeface="Calibri"/>
              </a:rPr>
              <a:t>Approach</a:t>
            </a:r>
            <a:endParaRPr b="1">
              <a:solidFill>
                <a:schemeClr val="lt1"/>
              </a:solidFill>
              <a:latin typeface="Calibri"/>
              <a:ea typeface="Calibri"/>
              <a:cs typeface="Calibri"/>
              <a:sym typeface="Calibri"/>
            </a:endParaRPr>
          </a:p>
        </p:txBody>
      </p:sp>
      <p:sp>
        <p:nvSpPr>
          <p:cNvPr id="352" name="Google Shape;352;gf718b46135_0_206"/>
          <p:cNvSpPr/>
          <p:nvPr/>
        </p:nvSpPr>
        <p:spPr>
          <a:xfrm>
            <a:off x="539625" y="1983675"/>
            <a:ext cx="4252500" cy="200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chemeClr val="lt1"/>
                </a:solidFill>
                <a:latin typeface="Calibri"/>
                <a:ea typeface="Calibri"/>
                <a:cs typeface="Calibri"/>
                <a:sym typeface="Calibri"/>
              </a:rPr>
              <a:t>Key Predictors</a:t>
            </a:r>
            <a:endParaRPr sz="1200" b="1">
              <a:solidFill>
                <a:schemeClr val="lt1"/>
              </a:solidFill>
              <a:latin typeface="Calibri"/>
              <a:ea typeface="Calibri"/>
              <a:cs typeface="Calibri"/>
              <a:sym typeface="Calibri"/>
            </a:endParaRPr>
          </a:p>
        </p:txBody>
      </p:sp>
      <p:sp>
        <p:nvSpPr>
          <p:cNvPr id="353" name="Google Shape;353;gf718b46135_0_206"/>
          <p:cNvSpPr/>
          <p:nvPr/>
        </p:nvSpPr>
        <p:spPr>
          <a:xfrm>
            <a:off x="539625" y="2898075"/>
            <a:ext cx="4252500" cy="200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chemeClr val="lt1"/>
                </a:solidFill>
                <a:latin typeface="Calibri"/>
                <a:ea typeface="Calibri"/>
                <a:cs typeface="Calibri"/>
                <a:sym typeface="Calibri"/>
              </a:rPr>
              <a:t>Metrics</a:t>
            </a:r>
            <a:endParaRPr sz="1200" b="1">
              <a:solidFill>
                <a:schemeClr val="lt1"/>
              </a:solidFill>
              <a:latin typeface="Calibri"/>
              <a:ea typeface="Calibri"/>
              <a:cs typeface="Calibri"/>
              <a:sym typeface="Calibri"/>
            </a:endParaRPr>
          </a:p>
        </p:txBody>
      </p:sp>
      <p:sp>
        <p:nvSpPr>
          <p:cNvPr id="354" name="Google Shape;354;gf718b46135_0_206"/>
          <p:cNvSpPr/>
          <p:nvPr/>
        </p:nvSpPr>
        <p:spPr>
          <a:xfrm>
            <a:off x="539625" y="3812475"/>
            <a:ext cx="4252500" cy="2007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chemeClr val="lt1"/>
                </a:solidFill>
                <a:latin typeface="Calibri"/>
                <a:ea typeface="Calibri"/>
                <a:cs typeface="Calibri"/>
                <a:sym typeface="Calibri"/>
              </a:rPr>
              <a:t>Real World Impact</a:t>
            </a:r>
            <a:endParaRPr sz="1200" b="1">
              <a:solidFill>
                <a:schemeClr val="lt1"/>
              </a:solidFill>
              <a:latin typeface="Calibri"/>
              <a:ea typeface="Calibri"/>
              <a:cs typeface="Calibri"/>
              <a:sym typeface="Calibri"/>
            </a:endParaRPr>
          </a:p>
        </p:txBody>
      </p:sp>
      <p:sp>
        <p:nvSpPr>
          <p:cNvPr id="355" name="Google Shape;355;gf718b46135_0_206"/>
          <p:cNvSpPr/>
          <p:nvPr/>
        </p:nvSpPr>
        <p:spPr>
          <a:xfrm>
            <a:off x="539625" y="2212275"/>
            <a:ext cx="4252500" cy="625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dk2"/>
                </a:solidFill>
                <a:latin typeface="Calibri"/>
                <a:ea typeface="Calibri"/>
                <a:cs typeface="Calibri"/>
                <a:sym typeface="Calibri"/>
              </a:rPr>
              <a:t>Across our models, the most impact predictors are - [age, sysBP, BMI]</a:t>
            </a:r>
            <a:endParaRPr sz="1200">
              <a:solidFill>
                <a:schemeClr val="dk2"/>
              </a:solidFill>
              <a:latin typeface="Calibri"/>
              <a:ea typeface="Calibri"/>
              <a:cs typeface="Calibri"/>
              <a:sym typeface="Calibri"/>
            </a:endParaRPr>
          </a:p>
          <a:p>
            <a:pPr marL="0" lvl="0" indent="0" algn="ctr" rtl="0">
              <a:spcBef>
                <a:spcPts val="0"/>
              </a:spcBef>
              <a:spcAft>
                <a:spcPts val="0"/>
              </a:spcAft>
              <a:buNone/>
            </a:pPr>
            <a:r>
              <a:rPr lang="en-US" sz="1200">
                <a:solidFill>
                  <a:schemeClr val="dk2"/>
                </a:solidFill>
                <a:latin typeface="Calibri"/>
                <a:ea typeface="Calibri"/>
                <a:cs typeface="Calibri"/>
                <a:sym typeface="Calibri"/>
              </a:rPr>
              <a:t>The variables that have least impact are - [education, is_male]</a:t>
            </a:r>
            <a:endParaRPr sz="1200">
              <a:solidFill>
                <a:schemeClr val="dk2"/>
              </a:solidFill>
              <a:latin typeface="Calibri"/>
              <a:ea typeface="Calibri"/>
              <a:cs typeface="Calibri"/>
              <a:sym typeface="Calibri"/>
            </a:endParaRPr>
          </a:p>
        </p:txBody>
      </p:sp>
      <p:sp>
        <p:nvSpPr>
          <p:cNvPr id="356" name="Google Shape;356;gf718b46135_0_206"/>
          <p:cNvSpPr/>
          <p:nvPr/>
        </p:nvSpPr>
        <p:spPr>
          <a:xfrm>
            <a:off x="539625" y="3126675"/>
            <a:ext cx="4252500" cy="625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dk2"/>
                </a:solidFill>
                <a:latin typeface="Calibri"/>
                <a:ea typeface="Calibri"/>
                <a:cs typeface="Calibri"/>
                <a:sym typeface="Calibri"/>
              </a:rPr>
              <a:t>We looked at accuracy, sensitivity, specificity and AUC as key metrics to assess model performance.</a:t>
            </a:r>
            <a:endParaRPr sz="1200">
              <a:solidFill>
                <a:schemeClr val="dk2"/>
              </a:solidFill>
              <a:latin typeface="Calibri"/>
              <a:ea typeface="Calibri"/>
              <a:cs typeface="Calibri"/>
              <a:sym typeface="Calibri"/>
            </a:endParaRPr>
          </a:p>
          <a:p>
            <a:pPr marL="0" lvl="0" indent="0" algn="ctr" rtl="0">
              <a:spcBef>
                <a:spcPts val="0"/>
              </a:spcBef>
              <a:spcAft>
                <a:spcPts val="0"/>
              </a:spcAft>
              <a:buNone/>
            </a:pPr>
            <a:r>
              <a:rPr lang="en-US" sz="1200">
                <a:solidFill>
                  <a:schemeClr val="dk2"/>
                </a:solidFill>
                <a:latin typeface="Calibri"/>
                <a:ea typeface="Calibri"/>
                <a:cs typeface="Calibri"/>
                <a:sym typeface="Calibri"/>
              </a:rPr>
              <a:t>Model ROC curves are also considered.</a:t>
            </a:r>
            <a:endParaRPr sz="1200">
              <a:solidFill>
                <a:schemeClr val="dk2"/>
              </a:solidFill>
              <a:latin typeface="Calibri"/>
              <a:ea typeface="Calibri"/>
              <a:cs typeface="Calibri"/>
              <a:sym typeface="Calibri"/>
            </a:endParaRPr>
          </a:p>
        </p:txBody>
      </p:sp>
      <p:sp>
        <p:nvSpPr>
          <p:cNvPr id="357" name="Google Shape;357;gf718b46135_0_206"/>
          <p:cNvSpPr/>
          <p:nvPr/>
        </p:nvSpPr>
        <p:spPr>
          <a:xfrm>
            <a:off x="539625" y="4041075"/>
            <a:ext cx="4252500" cy="625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dk2"/>
                </a:solidFill>
                <a:latin typeface="Calibri"/>
                <a:ea typeface="Calibri"/>
                <a:cs typeface="Calibri"/>
                <a:sym typeface="Calibri"/>
              </a:rPr>
              <a:t>Since this is a disease prediction problem, sensitivity is an extremely valuable metric as fewer cases of the disease get missed if sensitivity is high.</a:t>
            </a:r>
            <a:endParaRPr sz="1200">
              <a:solidFill>
                <a:schemeClr val="dk2"/>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f23a4b566d_2_0"/>
          <p:cNvSpPr txBox="1">
            <a:spLocks noGrp="1"/>
          </p:cNvSpPr>
          <p:nvPr>
            <p:ph type="title"/>
          </p:nvPr>
        </p:nvSpPr>
        <p:spPr>
          <a:xfrm>
            <a:off x="2766075" y="401300"/>
            <a:ext cx="3462300" cy="35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3600">
                <a:solidFill>
                  <a:srgbClr val="990000"/>
                </a:solidFill>
                <a:latin typeface="Maven Pro"/>
                <a:ea typeface="Maven Pro"/>
                <a:cs typeface="Maven Pro"/>
                <a:sym typeface="Maven Pro"/>
              </a:rPr>
              <a:t>Meet Our Team</a:t>
            </a:r>
            <a:endParaRPr sz="2500"/>
          </a:p>
        </p:txBody>
      </p:sp>
      <p:pic>
        <p:nvPicPr>
          <p:cNvPr id="109" name="Google Shape;109;gf23a4b566d_2_0"/>
          <p:cNvPicPr preferRelativeResize="0"/>
          <p:nvPr/>
        </p:nvPicPr>
        <p:blipFill rotWithShape="1">
          <a:blip r:embed="rId3">
            <a:alphaModFix/>
          </a:blip>
          <a:srcRect t="9102" b="33287"/>
          <a:stretch/>
        </p:blipFill>
        <p:spPr>
          <a:xfrm>
            <a:off x="1143229" y="3186950"/>
            <a:ext cx="1221567" cy="1055075"/>
          </a:xfrm>
          <a:prstGeom prst="rect">
            <a:avLst/>
          </a:prstGeom>
          <a:noFill/>
          <a:ln>
            <a:noFill/>
          </a:ln>
        </p:spPr>
      </p:pic>
      <p:sp>
        <p:nvSpPr>
          <p:cNvPr id="110" name="Google Shape;110;gf23a4b566d_2_0"/>
          <p:cNvSpPr/>
          <p:nvPr/>
        </p:nvSpPr>
        <p:spPr>
          <a:xfrm>
            <a:off x="1134213" y="1340825"/>
            <a:ext cx="1239600" cy="1072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gf23a4b566d_2_0"/>
          <p:cNvSpPr/>
          <p:nvPr/>
        </p:nvSpPr>
        <p:spPr>
          <a:xfrm>
            <a:off x="956163" y="4338975"/>
            <a:ext cx="1595700" cy="448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a:solidFill>
                  <a:srgbClr val="980000"/>
                </a:solidFill>
              </a:rPr>
              <a:t>Urvashi </a:t>
            </a:r>
            <a:endParaRPr>
              <a:solidFill>
                <a:srgbClr val="980000"/>
              </a:solidFill>
            </a:endParaRPr>
          </a:p>
          <a:p>
            <a:pPr marL="0" marR="0" lvl="0" indent="0" algn="ctr" rtl="0">
              <a:lnSpc>
                <a:spcPct val="100000"/>
              </a:lnSpc>
              <a:spcBef>
                <a:spcPts val="0"/>
              </a:spcBef>
              <a:spcAft>
                <a:spcPts val="0"/>
              </a:spcAft>
              <a:buClr>
                <a:schemeClr val="dk1"/>
              </a:buClr>
              <a:buSzPts val="1100"/>
              <a:buFont typeface="Arial"/>
              <a:buNone/>
            </a:pPr>
            <a:r>
              <a:rPr lang="en-US">
                <a:solidFill>
                  <a:srgbClr val="980000"/>
                </a:solidFill>
              </a:rPr>
              <a:t>Tripathi</a:t>
            </a:r>
            <a:endParaRPr>
              <a:solidFill>
                <a:srgbClr val="980000"/>
              </a:solidFill>
            </a:endParaRPr>
          </a:p>
        </p:txBody>
      </p:sp>
      <p:sp>
        <p:nvSpPr>
          <p:cNvPr id="112" name="Google Shape;112;gf23a4b566d_2_0"/>
          <p:cNvSpPr/>
          <p:nvPr/>
        </p:nvSpPr>
        <p:spPr>
          <a:xfrm>
            <a:off x="956163" y="2510175"/>
            <a:ext cx="1595700" cy="448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solidFill>
                  <a:srgbClr val="980000"/>
                </a:solidFill>
              </a:rPr>
              <a:t>Ryan </a:t>
            </a:r>
            <a:endParaRPr>
              <a:solidFill>
                <a:srgbClr val="980000"/>
              </a:solidFill>
            </a:endParaRPr>
          </a:p>
          <a:p>
            <a:pPr marL="0" lvl="0" indent="0" algn="ctr" rtl="0">
              <a:spcBef>
                <a:spcPts val="0"/>
              </a:spcBef>
              <a:spcAft>
                <a:spcPts val="0"/>
              </a:spcAft>
              <a:buClr>
                <a:schemeClr val="dk1"/>
              </a:buClr>
              <a:buSzPts val="1100"/>
              <a:buFont typeface="Arial"/>
              <a:buNone/>
            </a:pPr>
            <a:r>
              <a:rPr lang="en-US">
                <a:solidFill>
                  <a:srgbClr val="980000"/>
                </a:solidFill>
              </a:rPr>
              <a:t>Nie</a:t>
            </a:r>
            <a:endParaRPr>
              <a:solidFill>
                <a:srgbClr val="980000"/>
              </a:solidFill>
            </a:endParaRPr>
          </a:p>
        </p:txBody>
      </p:sp>
      <p:sp>
        <p:nvSpPr>
          <p:cNvPr id="113" name="Google Shape;113;gf23a4b566d_2_0"/>
          <p:cNvSpPr/>
          <p:nvPr/>
        </p:nvSpPr>
        <p:spPr>
          <a:xfrm>
            <a:off x="3877413" y="1340825"/>
            <a:ext cx="1239600" cy="1072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gf23a4b566d_2_0"/>
          <p:cNvSpPr/>
          <p:nvPr/>
        </p:nvSpPr>
        <p:spPr>
          <a:xfrm>
            <a:off x="3699363" y="2510175"/>
            <a:ext cx="1595700" cy="448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a:solidFill>
                  <a:srgbClr val="980000"/>
                </a:solidFill>
              </a:rPr>
              <a:t>Zhenyang</a:t>
            </a:r>
            <a:r>
              <a:rPr lang="en-US"/>
              <a:t> </a:t>
            </a:r>
            <a:endParaRPr/>
          </a:p>
          <a:p>
            <a:pPr marL="0" marR="0" lvl="0" indent="0" algn="ctr" rtl="0">
              <a:lnSpc>
                <a:spcPct val="100000"/>
              </a:lnSpc>
              <a:spcBef>
                <a:spcPts val="0"/>
              </a:spcBef>
              <a:spcAft>
                <a:spcPts val="0"/>
              </a:spcAft>
              <a:buClr>
                <a:schemeClr val="dk1"/>
              </a:buClr>
              <a:buSzPts val="1100"/>
              <a:buFont typeface="Arial"/>
              <a:buNone/>
            </a:pPr>
            <a:r>
              <a:rPr lang="en-US">
                <a:solidFill>
                  <a:srgbClr val="980000"/>
                </a:solidFill>
              </a:rPr>
              <a:t>Gai</a:t>
            </a:r>
            <a:endParaRPr>
              <a:solidFill>
                <a:srgbClr val="980000"/>
              </a:solidFill>
            </a:endParaRPr>
          </a:p>
        </p:txBody>
      </p:sp>
      <p:sp>
        <p:nvSpPr>
          <p:cNvPr id="115" name="Google Shape;115;gf23a4b566d_2_0"/>
          <p:cNvSpPr/>
          <p:nvPr/>
        </p:nvSpPr>
        <p:spPr>
          <a:xfrm>
            <a:off x="6468213" y="1340825"/>
            <a:ext cx="1239600" cy="1072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gf23a4b566d_2_0"/>
          <p:cNvSpPr/>
          <p:nvPr/>
        </p:nvSpPr>
        <p:spPr>
          <a:xfrm>
            <a:off x="6290163" y="2510175"/>
            <a:ext cx="1595700" cy="448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a:solidFill>
                  <a:srgbClr val="980000"/>
                </a:solidFill>
              </a:rPr>
              <a:t>Chinar Boolchandani</a:t>
            </a:r>
            <a:endParaRPr>
              <a:solidFill>
                <a:srgbClr val="980000"/>
              </a:solidFill>
            </a:endParaRPr>
          </a:p>
        </p:txBody>
      </p:sp>
      <p:sp>
        <p:nvSpPr>
          <p:cNvPr id="117" name="Google Shape;117;gf23a4b566d_2_0"/>
          <p:cNvSpPr/>
          <p:nvPr/>
        </p:nvSpPr>
        <p:spPr>
          <a:xfrm>
            <a:off x="3699363" y="4338975"/>
            <a:ext cx="1595700" cy="448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a:solidFill>
                  <a:srgbClr val="980000"/>
                </a:solidFill>
              </a:rPr>
              <a:t>Kaiyu </a:t>
            </a:r>
            <a:endParaRPr>
              <a:solidFill>
                <a:srgbClr val="980000"/>
              </a:solidFill>
            </a:endParaRPr>
          </a:p>
          <a:p>
            <a:pPr marL="0" marR="0" lvl="0" indent="0" algn="ctr" rtl="0">
              <a:lnSpc>
                <a:spcPct val="100000"/>
              </a:lnSpc>
              <a:spcBef>
                <a:spcPts val="0"/>
              </a:spcBef>
              <a:spcAft>
                <a:spcPts val="0"/>
              </a:spcAft>
              <a:buNone/>
            </a:pPr>
            <a:r>
              <a:rPr lang="en-US">
                <a:solidFill>
                  <a:srgbClr val="980000"/>
                </a:solidFill>
              </a:rPr>
              <a:t>Wang</a:t>
            </a:r>
            <a:endParaRPr>
              <a:solidFill>
                <a:srgbClr val="980000"/>
              </a:solidFill>
            </a:endParaRPr>
          </a:p>
        </p:txBody>
      </p:sp>
      <p:pic>
        <p:nvPicPr>
          <p:cNvPr id="118" name="Google Shape;118;gf23a4b566d_2_0"/>
          <p:cNvPicPr preferRelativeResize="0"/>
          <p:nvPr/>
        </p:nvPicPr>
        <p:blipFill>
          <a:blip r:embed="rId4">
            <a:alphaModFix/>
          </a:blip>
          <a:stretch>
            <a:fillRect/>
          </a:stretch>
        </p:blipFill>
        <p:spPr>
          <a:xfrm>
            <a:off x="4024075" y="3092825"/>
            <a:ext cx="1140079" cy="1149199"/>
          </a:xfrm>
          <a:prstGeom prst="rect">
            <a:avLst/>
          </a:prstGeom>
          <a:noFill/>
          <a:ln>
            <a:noFill/>
          </a:ln>
        </p:spPr>
      </p:pic>
      <p:pic>
        <p:nvPicPr>
          <p:cNvPr id="119" name="Google Shape;119;gf23a4b566d_2_0"/>
          <p:cNvPicPr preferRelativeResize="0"/>
          <p:nvPr/>
        </p:nvPicPr>
        <p:blipFill>
          <a:blip r:embed="rId5">
            <a:alphaModFix/>
          </a:blip>
          <a:stretch>
            <a:fillRect/>
          </a:stretch>
        </p:blipFill>
        <p:spPr>
          <a:xfrm>
            <a:off x="6477238" y="1303525"/>
            <a:ext cx="1221577" cy="1072502"/>
          </a:xfrm>
          <a:prstGeom prst="rect">
            <a:avLst/>
          </a:prstGeom>
          <a:noFill/>
          <a:ln w="9525" cap="flat" cmpd="sng">
            <a:solidFill>
              <a:schemeClr val="lt1"/>
            </a:solidFill>
            <a:prstDash val="solid"/>
            <a:round/>
            <a:headEnd type="none" w="sm" len="sm"/>
            <a:tailEnd type="none" w="sm" len="sm"/>
          </a:ln>
        </p:spPr>
      </p:pic>
      <p:pic>
        <p:nvPicPr>
          <p:cNvPr id="120" name="Google Shape;120;gf23a4b566d_2_0"/>
          <p:cNvPicPr preferRelativeResize="0"/>
          <p:nvPr/>
        </p:nvPicPr>
        <p:blipFill>
          <a:blip r:embed="rId6">
            <a:alphaModFix/>
          </a:blip>
          <a:stretch>
            <a:fillRect/>
          </a:stretch>
        </p:blipFill>
        <p:spPr>
          <a:xfrm>
            <a:off x="3860025" y="1323125"/>
            <a:ext cx="1355013" cy="1072500"/>
          </a:xfrm>
          <a:prstGeom prst="rect">
            <a:avLst/>
          </a:prstGeom>
          <a:noFill/>
          <a:ln w="9525" cap="flat" cmpd="sng">
            <a:solidFill>
              <a:schemeClr val="lt1"/>
            </a:solidFill>
            <a:prstDash val="solid"/>
            <a:round/>
            <a:headEnd type="none" w="sm" len="sm"/>
            <a:tailEnd type="none" w="sm" len="sm"/>
          </a:ln>
        </p:spPr>
      </p:pic>
      <p:pic>
        <p:nvPicPr>
          <p:cNvPr id="121" name="Google Shape;121;gf23a4b566d_2_0"/>
          <p:cNvPicPr preferRelativeResize="0"/>
          <p:nvPr/>
        </p:nvPicPr>
        <p:blipFill rotWithShape="1">
          <a:blip r:embed="rId7">
            <a:alphaModFix/>
          </a:blip>
          <a:srcRect l="18408" t="24410" r="15659" b="18540"/>
          <a:stretch/>
        </p:blipFill>
        <p:spPr>
          <a:xfrm>
            <a:off x="1134213" y="1323125"/>
            <a:ext cx="1239598" cy="1072501"/>
          </a:xfrm>
          <a:prstGeom prst="rect">
            <a:avLst/>
          </a:prstGeom>
          <a:noFill/>
          <a:ln w="9525" cap="flat" cmpd="sng">
            <a:solidFill>
              <a:schemeClr val="lt1"/>
            </a:solidFill>
            <a:prstDash val="solid"/>
            <a:round/>
            <a:headEnd type="none" w="sm" len="sm"/>
            <a:tailEnd type="none" w="sm" len="sm"/>
          </a:ln>
        </p:spPr>
      </p:pic>
      <p:pic>
        <p:nvPicPr>
          <p:cNvPr id="122" name="Google Shape;122;gf23a4b566d_2_0"/>
          <p:cNvPicPr preferRelativeResize="0"/>
          <p:nvPr/>
        </p:nvPicPr>
        <p:blipFill>
          <a:blip r:embed="rId8">
            <a:alphaModFix/>
          </a:blip>
          <a:stretch>
            <a:fillRect/>
          </a:stretch>
        </p:blipFill>
        <p:spPr>
          <a:xfrm>
            <a:off x="6647675" y="2934250"/>
            <a:ext cx="1042126" cy="1307766"/>
          </a:xfrm>
          <a:prstGeom prst="rect">
            <a:avLst/>
          </a:prstGeom>
          <a:noFill/>
          <a:ln>
            <a:noFill/>
          </a:ln>
        </p:spPr>
      </p:pic>
      <p:sp>
        <p:nvSpPr>
          <p:cNvPr id="123" name="Google Shape;123;gf23a4b566d_2_0"/>
          <p:cNvSpPr/>
          <p:nvPr/>
        </p:nvSpPr>
        <p:spPr>
          <a:xfrm>
            <a:off x="6442563" y="4338975"/>
            <a:ext cx="1595700" cy="448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a:solidFill>
                  <a:srgbClr val="980000"/>
                </a:solidFill>
              </a:rPr>
              <a:t>Chun </a:t>
            </a:r>
            <a:endParaRPr>
              <a:solidFill>
                <a:srgbClr val="980000"/>
              </a:solidFill>
            </a:endParaRPr>
          </a:p>
          <a:p>
            <a:pPr marL="0" marR="0" lvl="0" indent="0" algn="ctr" rtl="0">
              <a:lnSpc>
                <a:spcPct val="100000"/>
              </a:lnSpc>
              <a:spcBef>
                <a:spcPts val="0"/>
              </a:spcBef>
              <a:spcAft>
                <a:spcPts val="0"/>
              </a:spcAft>
              <a:buNone/>
            </a:pPr>
            <a:r>
              <a:rPr lang="en-US">
                <a:solidFill>
                  <a:srgbClr val="980000"/>
                </a:solidFill>
              </a:rPr>
              <a:t>Zhou</a:t>
            </a:r>
            <a:endParaRPr>
              <a:solidFill>
                <a:srgbClr val="980000"/>
              </a:solidFill>
            </a:endParaRPr>
          </a:p>
        </p:txBody>
      </p:sp>
      <p:sp>
        <p:nvSpPr>
          <p:cNvPr id="124" name="Google Shape;124;gf23a4b566d_2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f718b46135_0_178"/>
          <p:cNvSpPr txBox="1">
            <a:spLocks noGrp="1"/>
          </p:cNvSpPr>
          <p:nvPr>
            <p:ph type="title"/>
          </p:nvPr>
        </p:nvSpPr>
        <p:spPr>
          <a:xfrm>
            <a:off x="1752600" y="387350"/>
            <a:ext cx="5638800" cy="35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Results From Each Model</a:t>
            </a:r>
            <a:endParaRPr/>
          </a:p>
        </p:txBody>
      </p:sp>
      <p:sp>
        <p:nvSpPr>
          <p:cNvPr id="364" name="Google Shape;364;gf718b46135_0_178"/>
          <p:cNvSpPr txBox="1">
            <a:spLocks noGrp="1"/>
          </p:cNvSpPr>
          <p:nvPr>
            <p:ph type="body" idx="1"/>
          </p:nvPr>
        </p:nvSpPr>
        <p:spPr>
          <a:xfrm>
            <a:off x="2514600" y="739341"/>
            <a:ext cx="4114800" cy="200700"/>
          </a:xfrm>
          <a:prstGeom prst="rect">
            <a:avLst/>
          </a:prstGeom>
        </p:spPr>
        <p:txBody>
          <a:bodyPr spcFirstLastPara="1" wrap="square" lIns="0" tIns="0" rIns="0" bIns="0" anchor="ctr" anchorCtr="0">
            <a:noAutofit/>
          </a:bodyPr>
          <a:lstStyle/>
          <a:p>
            <a:pPr marL="0" lvl="0" indent="0" algn="ctr" rtl="0">
              <a:spcBef>
                <a:spcPts val="220"/>
              </a:spcBef>
              <a:spcAft>
                <a:spcPts val="0"/>
              </a:spcAft>
              <a:buNone/>
            </a:pPr>
            <a:r>
              <a:rPr lang="en-US">
                <a:solidFill>
                  <a:srgbClr val="A5A5A5"/>
                </a:solidFill>
              </a:rPr>
              <a:t>Key metrics for each model</a:t>
            </a:r>
            <a:endParaRPr>
              <a:solidFill>
                <a:srgbClr val="A5A5A5"/>
              </a:solidFill>
            </a:endParaRPr>
          </a:p>
        </p:txBody>
      </p:sp>
      <p:sp>
        <p:nvSpPr>
          <p:cNvPr id="365" name="Google Shape;365;gf718b46135_0_17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20</a:t>
            </a:fld>
            <a:endParaRPr/>
          </a:p>
        </p:txBody>
      </p:sp>
      <p:graphicFrame>
        <p:nvGraphicFramePr>
          <p:cNvPr id="366" name="Google Shape;366;gf718b46135_0_178"/>
          <p:cNvGraphicFramePr/>
          <p:nvPr/>
        </p:nvGraphicFramePr>
        <p:xfrm>
          <a:off x="433825" y="1166800"/>
          <a:ext cx="3000000" cy="3000000"/>
        </p:xfrm>
        <a:graphic>
          <a:graphicData uri="http://schemas.openxmlformats.org/drawingml/2006/table">
            <a:tbl>
              <a:tblPr>
                <a:noFill/>
                <a:tableStyleId>{B921BD0F-B9F7-4EB8-A0E6-67AA1C171960}</a:tableStyleId>
              </a:tblPr>
              <a:tblGrid>
                <a:gridCol w="2613225">
                  <a:extLst>
                    <a:ext uri="{9D8B030D-6E8A-4147-A177-3AD203B41FA5}">
                      <a16:colId xmlns:a16="http://schemas.microsoft.com/office/drawing/2014/main" val="20000"/>
                    </a:ext>
                  </a:extLst>
                </a:gridCol>
                <a:gridCol w="1216325">
                  <a:extLst>
                    <a:ext uri="{9D8B030D-6E8A-4147-A177-3AD203B41FA5}">
                      <a16:colId xmlns:a16="http://schemas.microsoft.com/office/drawing/2014/main" val="20001"/>
                    </a:ext>
                  </a:extLst>
                </a:gridCol>
                <a:gridCol w="1342550">
                  <a:extLst>
                    <a:ext uri="{9D8B030D-6E8A-4147-A177-3AD203B41FA5}">
                      <a16:colId xmlns:a16="http://schemas.microsoft.com/office/drawing/2014/main" val="20002"/>
                    </a:ext>
                  </a:extLst>
                </a:gridCol>
                <a:gridCol w="1342550">
                  <a:extLst>
                    <a:ext uri="{9D8B030D-6E8A-4147-A177-3AD203B41FA5}">
                      <a16:colId xmlns:a16="http://schemas.microsoft.com/office/drawing/2014/main" val="20003"/>
                    </a:ext>
                  </a:extLst>
                </a:gridCol>
                <a:gridCol w="1342550">
                  <a:extLst>
                    <a:ext uri="{9D8B030D-6E8A-4147-A177-3AD203B41FA5}">
                      <a16:colId xmlns:a16="http://schemas.microsoft.com/office/drawing/2014/main" val="20004"/>
                    </a:ext>
                  </a:extLst>
                </a:gridCol>
              </a:tblGrid>
              <a:tr h="396200">
                <a:tc>
                  <a:txBody>
                    <a:bodyPr/>
                    <a:lstStyle/>
                    <a:p>
                      <a:pPr marL="0" lvl="0" indent="0" algn="l" rtl="0">
                        <a:spcBef>
                          <a:spcPts val="0"/>
                        </a:spcBef>
                        <a:spcAft>
                          <a:spcPts val="0"/>
                        </a:spcAft>
                        <a:buNone/>
                      </a:pPr>
                      <a:endParaRPr b="1">
                        <a:solidFill>
                          <a:schemeClr val="accent4"/>
                        </a:solidFill>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28575" cap="flat" cmpd="sng">
                      <a:solidFill>
                        <a:srgbClr val="595959"/>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b="1">
                          <a:solidFill>
                            <a:schemeClr val="dk2"/>
                          </a:solidFill>
                          <a:latin typeface="Calibri"/>
                          <a:ea typeface="Calibri"/>
                          <a:cs typeface="Calibri"/>
                          <a:sym typeface="Calibri"/>
                        </a:rPr>
                        <a:t> Accuracy</a:t>
                      </a:r>
                      <a:endParaRPr b="1">
                        <a:solidFill>
                          <a:schemeClr val="dk2"/>
                        </a:solidFill>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2857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US" b="1">
                          <a:solidFill>
                            <a:schemeClr val="dk2"/>
                          </a:solidFill>
                          <a:latin typeface="Calibri"/>
                          <a:ea typeface="Calibri"/>
                          <a:cs typeface="Calibri"/>
                          <a:sym typeface="Calibri"/>
                        </a:rPr>
                        <a:t> Sensitivity</a:t>
                      </a:r>
                      <a:endParaRPr b="1">
                        <a:solidFill>
                          <a:schemeClr val="dk2"/>
                        </a:solidFill>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2857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US" b="1">
                          <a:solidFill>
                            <a:schemeClr val="dk2"/>
                          </a:solidFill>
                          <a:latin typeface="Calibri"/>
                          <a:ea typeface="Calibri"/>
                          <a:cs typeface="Calibri"/>
                          <a:sym typeface="Calibri"/>
                        </a:rPr>
                        <a:t> Specificity</a:t>
                      </a:r>
                      <a:endParaRPr b="1">
                        <a:solidFill>
                          <a:schemeClr val="dk2"/>
                        </a:solidFill>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2857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US" b="1">
                          <a:solidFill>
                            <a:schemeClr val="dk2"/>
                          </a:solidFill>
                          <a:latin typeface="Calibri"/>
                          <a:ea typeface="Calibri"/>
                          <a:cs typeface="Calibri"/>
                          <a:sym typeface="Calibri"/>
                        </a:rPr>
                        <a:t> AUC</a:t>
                      </a:r>
                      <a:endParaRPr b="1">
                        <a:solidFill>
                          <a:schemeClr val="dk2"/>
                        </a:solidFill>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28575" cap="flat" cmpd="sng">
                      <a:solidFill>
                        <a:srgbClr val="595959"/>
                      </a:solidFill>
                      <a:prstDash val="solid"/>
                      <a:round/>
                      <a:headEnd type="none" w="sm" len="sm"/>
                      <a:tailEnd type="none" w="sm" len="sm"/>
                    </a:lnB>
                  </a:tcPr>
                </a:tc>
                <a:extLst>
                  <a:ext uri="{0D108BD9-81ED-4DB2-BD59-A6C34878D82A}">
                    <a16:rowId xmlns:a16="http://schemas.microsoft.com/office/drawing/2014/main" val="10000"/>
                  </a:ext>
                </a:extLst>
              </a:tr>
              <a:tr h="429550">
                <a:tc>
                  <a:txBody>
                    <a:bodyPr/>
                    <a:lstStyle/>
                    <a:p>
                      <a:pPr marL="0" lvl="0" indent="0" algn="l" rtl="0">
                        <a:spcBef>
                          <a:spcPts val="0"/>
                        </a:spcBef>
                        <a:spcAft>
                          <a:spcPts val="0"/>
                        </a:spcAft>
                        <a:buNone/>
                      </a:pPr>
                      <a:r>
                        <a:rPr lang="en-US" b="1">
                          <a:solidFill>
                            <a:schemeClr val="lt1"/>
                          </a:solidFill>
                          <a:latin typeface="Calibri"/>
                          <a:ea typeface="Calibri"/>
                          <a:cs typeface="Calibri"/>
                          <a:sym typeface="Calibri"/>
                        </a:rPr>
                        <a:t>Lasso Classification</a:t>
                      </a:r>
                      <a:endParaRPr b="1">
                        <a:solidFill>
                          <a:schemeClr val="lt1"/>
                        </a:solidFill>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rgbClr val="595959"/>
                      </a:solidFill>
                      <a:prstDash val="solid"/>
                      <a:round/>
                      <a:headEnd type="none" w="sm" len="sm"/>
                      <a:tailEnd type="none" w="sm" len="sm"/>
                    </a:lnT>
                    <a:lnB w="19050" cap="flat" cmpd="sng">
                      <a:solidFill>
                        <a:schemeClr val="lt1"/>
                      </a:solidFill>
                      <a:prstDash val="solid"/>
                      <a:round/>
                      <a:headEnd type="none" w="sm" len="sm"/>
                      <a:tailEnd type="none" w="sm" len="sm"/>
                    </a:lnB>
                    <a:solidFill>
                      <a:srgbClr val="980000"/>
                    </a:solidFill>
                  </a:tcPr>
                </a:tc>
                <a:tc>
                  <a:txBody>
                    <a:bodyPr/>
                    <a:lstStyle/>
                    <a:p>
                      <a:pPr marL="0" lvl="0" indent="0" algn="ctr" rtl="0">
                        <a:spcBef>
                          <a:spcPts val="0"/>
                        </a:spcBef>
                        <a:spcAft>
                          <a:spcPts val="0"/>
                        </a:spcAft>
                        <a:buNone/>
                      </a:pPr>
                      <a:r>
                        <a:rPr lang="en-US">
                          <a:latin typeface="Calibri"/>
                          <a:ea typeface="Calibri"/>
                          <a:cs typeface="Calibri"/>
                          <a:sym typeface="Calibri"/>
                        </a:rPr>
                        <a:t>0.660</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rgbClr val="595959"/>
                      </a:solidFill>
                      <a:prstDash val="solid"/>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ctr" rtl="0">
                        <a:spcBef>
                          <a:spcPts val="0"/>
                        </a:spcBef>
                        <a:spcAft>
                          <a:spcPts val="0"/>
                        </a:spcAft>
                        <a:buNone/>
                      </a:pPr>
                      <a:r>
                        <a:rPr lang="en-US">
                          <a:latin typeface="Calibri"/>
                          <a:ea typeface="Calibri"/>
                          <a:cs typeface="Calibri"/>
                          <a:sym typeface="Calibri"/>
                        </a:rPr>
                        <a:t>0.876</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rgbClr val="595959"/>
                      </a:solidFill>
                      <a:prstDash val="solid"/>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ctr" rtl="0">
                        <a:spcBef>
                          <a:spcPts val="0"/>
                        </a:spcBef>
                        <a:spcAft>
                          <a:spcPts val="0"/>
                        </a:spcAft>
                        <a:buNone/>
                      </a:pPr>
                      <a:r>
                        <a:rPr lang="en-US">
                          <a:latin typeface="Calibri"/>
                          <a:ea typeface="Calibri"/>
                          <a:cs typeface="Calibri"/>
                          <a:sym typeface="Calibri"/>
                        </a:rPr>
                        <a:t>0.439</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rgbClr val="595959"/>
                      </a:solidFill>
                      <a:prstDash val="solid"/>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ctr" rtl="0">
                        <a:spcBef>
                          <a:spcPts val="0"/>
                        </a:spcBef>
                        <a:spcAft>
                          <a:spcPts val="0"/>
                        </a:spcAft>
                        <a:buNone/>
                      </a:pPr>
                      <a:r>
                        <a:rPr lang="en-US">
                          <a:latin typeface="Calibri"/>
                          <a:ea typeface="Calibri"/>
                          <a:cs typeface="Calibri"/>
                          <a:sym typeface="Calibri"/>
                        </a:rPr>
                        <a:t>0.658</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rgbClr val="595959"/>
                      </a:solidFill>
                      <a:prstDash val="solid"/>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1"/>
                  </a:ext>
                </a:extLst>
              </a:tr>
              <a:tr h="399175">
                <a:tc>
                  <a:txBody>
                    <a:bodyPr/>
                    <a:lstStyle/>
                    <a:p>
                      <a:pPr marL="0" lvl="0" indent="0" algn="l" rtl="0">
                        <a:spcBef>
                          <a:spcPts val="0"/>
                        </a:spcBef>
                        <a:spcAft>
                          <a:spcPts val="0"/>
                        </a:spcAft>
                        <a:buNone/>
                      </a:pPr>
                      <a:r>
                        <a:rPr lang="en-US" b="1">
                          <a:solidFill>
                            <a:schemeClr val="lt1"/>
                          </a:solidFill>
                          <a:latin typeface="Calibri"/>
                          <a:ea typeface="Calibri"/>
                          <a:cs typeface="Calibri"/>
                          <a:sym typeface="Calibri"/>
                        </a:rPr>
                        <a:t>Ridge Classification</a:t>
                      </a:r>
                      <a:endParaRPr b="1">
                        <a:solidFill>
                          <a:schemeClr val="lt1"/>
                        </a:solidFill>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E9E9E"/>
                    </a:solidFill>
                  </a:tcPr>
                </a:tc>
                <a:tc>
                  <a:txBody>
                    <a:bodyPr/>
                    <a:lstStyle/>
                    <a:p>
                      <a:pPr marL="0" lvl="0" indent="0" algn="ctr" rtl="0">
                        <a:spcBef>
                          <a:spcPts val="0"/>
                        </a:spcBef>
                        <a:spcAft>
                          <a:spcPts val="0"/>
                        </a:spcAft>
                        <a:buNone/>
                      </a:pPr>
                      <a:r>
                        <a:rPr lang="en-US">
                          <a:latin typeface="Calibri"/>
                          <a:ea typeface="Calibri"/>
                          <a:cs typeface="Calibri"/>
                          <a:sym typeface="Calibri"/>
                        </a:rPr>
                        <a:t>0.655</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ctr" rtl="0">
                        <a:spcBef>
                          <a:spcPts val="0"/>
                        </a:spcBef>
                        <a:spcAft>
                          <a:spcPts val="0"/>
                        </a:spcAft>
                        <a:buNone/>
                      </a:pPr>
                      <a:r>
                        <a:rPr lang="en-US">
                          <a:latin typeface="Calibri"/>
                          <a:ea typeface="Calibri"/>
                          <a:cs typeface="Calibri"/>
                          <a:sym typeface="Calibri"/>
                        </a:rPr>
                        <a:t>0.871</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ctr" rtl="0">
                        <a:spcBef>
                          <a:spcPts val="0"/>
                        </a:spcBef>
                        <a:spcAft>
                          <a:spcPts val="0"/>
                        </a:spcAft>
                        <a:buNone/>
                      </a:pPr>
                      <a:r>
                        <a:rPr lang="en-US">
                          <a:latin typeface="Calibri"/>
                          <a:ea typeface="Calibri"/>
                          <a:cs typeface="Calibri"/>
                          <a:sym typeface="Calibri"/>
                        </a:rPr>
                        <a:t>0.434</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ctr" rtl="0">
                        <a:spcBef>
                          <a:spcPts val="0"/>
                        </a:spcBef>
                        <a:spcAft>
                          <a:spcPts val="0"/>
                        </a:spcAft>
                        <a:buNone/>
                      </a:pPr>
                      <a:r>
                        <a:rPr lang="en-US">
                          <a:latin typeface="Calibri"/>
                          <a:ea typeface="Calibri"/>
                          <a:cs typeface="Calibri"/>
                          <a:sym typeface="Calibri"/>
                        </a:rPr>
                        <a:t>0.653</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US" b="1">
                          <a:solidFill>
                            <a:schemeClr val="lt1"/>
                          </a:solidFill>
                          <a:latin typeface="Calibri"/>
                          <a:ea typeface="Calibri"/>
                          <a:cs typeface="Calibri"/>
                          <a:sym typeface="Calibri"/>
                        </a:rPr>
                        <a:t>KNN - K-Nearest Neighbors</a:t>
                      </a:r>
                      <a:endParaRPr b="1">
                        <a:solidFill>
                          <a:schemeClr val="lt1"/>
                        </a:solidFill>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80000"/>
                    </a:solidFill>
                  </a:tcPr>
                </a:tc>
                <a:tc>
                  <a:txBody>
                    <a:bodyPr/>
                    <a:lstStyle/>
                    <a:p>
                      <a:pPr marL="0" lvl="0" indent="0" algn="ctr" rtl="0">
                        <a:spcBef>
                          <a:spcPts val="0"/>
                        </a:spcBef>
                        <a:spcAft>
                          <a:spcPts val="0"/>
                        </a:spcAft>
                        <a:buNone/>
                      </a:pPr>
                      <a:r>
                        <a:rPr lang="en-US">
                          <a:latin typeface="Calibri"/>
                          <a:ea typeface="Calibri"/>
                          <a:cs typeface="Calibri"/>
                          <a:sym typeface="Calibri"/>
                        </a:rPr>
                        <a:t>0.680</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ctr" rtl="0">
                        <a:spcBef>
                          <a:spcPts val="0"/>
                        </a:spcBef>
                        <a:spcAft>
                          <a:spcPts val="0"/>
                        </a:spcAft>
                        <a:buNone/>
                      </a:pPr>
                      <a:r>
                        <a:rPr lang="en-US">
                          <a:latin typeface="Calibri"/>
                          <a:ea typeface="Calibri"/>
                          <a:cs typeface="Calibri"/>
                          <a:sym typeface="Calibri"/>
                        </a:rPr>
                        <a:t>0.871</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ctr" rtl="0">
                        <a:spcBef>
                          <a:spcPts val="0"/>
                        </a:spcBef>
                        <a:spcAft>
                          <a:spcPts val="0"/>
                        </a:spcAft>
                        <a:buNone/>
                      </a:pPr>
                      <a:r>
                        <a:rPr lang="en-US">
                          <a:latin typeface="Calibri"/>
                          <a:ea typeface="Calibri"/>
                          <a:cs typeface="Calibri"/>
                          <a:sym typeface="Calibri"/>
                        </a:rPr>
                        <a:t>0.485</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ctr" rtl="0">
                        <a:spcBef>
                          <a:spcPts val="0"/>
                        </a:spcBef>
                        <a:spcAft>
                          <a:spcPts val="0"/>
                        </a:spcAft>
                        <a:buNone/>
                      </a:pPr>
                      <a:r>
                        <a:rPr lang="en-US">
                          <a:latin typeface="Calibri"/>
                          <a:ea typeface="Calibri"/>
                          <a:cs typeface="Calibri"/>
                          <a:sym typeface="Calibri"/>
                        </a:rPr>
                        <a:t>0.678</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US" b="1">
                          <a:solidFill>
                            <a:schemeClr val="lt1"/>
                          </a:solidFill>
                          <a:latin typeface="Calibri"/>
                          <a:ea typeface="Calibri"/>
                          <a:cs typeface="Calibri"/>
                          <a:sym typeface="Calibri"/>
                        </a:rPr>
                        <a:t>Decision Tree</a:t>
                      </a:r>
                      <a:endParaRPr b="1">
                        <a:solidFill>
                          <a:schemeClr val="lt1"/>
                        </a:solidFill>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5A5A5"/>
                    </a:solidFill>
                  </a:tcPr>
                </a:tc>
                <a:tc>
                  <a:txBody>
                    <a:bodyPr/>
                    <a:lstStyle/>
                    <a:p>
                      <a:pPr marL="0" lvl="0" indent="0" algn="ctr" rtl="0">
                        <a:spcBef>
                          <a:spcPts val="0"/>
                        </a:spcBef>
                        <a:spcAft>
                          <a:spcPts val="0"/>
                        </a:spcAft>
                        <a:buNone/>
                      </a:pPr>
                      <a:r>
                        <a:rPr lang="en-US">
                          <a:latin typeface="Calibri"/>
                          <a:ea typeface="Calibri"/>
                          <a:cs typeface="Calibri"/>
                          <a:sym typeface="Calibri"/>
                        </a:rPr>
                        <a:t>0.660</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ctr" rtl="0">
                        <a:spcBef>
                          <a:spcPts val="0"/>
                        </a:spcBef>
                        <a:spcAft>
                          <a:spcPts val="0"/>
                        </a:spcAft>
                        <a:buNone/>
                      </a:pPr>
                      <a:r>
                        <a:rPr lang="en-US">
                          <a:latin typeface="Calibri"/>
                          <a:ea typeface="Calibri"/>
                          <a:cs typeface="Calibri"/>
                          <a:sym typeface="Calibri"/>
                        </a:rPr>
                        <a:t>0.599</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ctr" rtl="0">
                        <a:spcBef>
                          <a:spcPts val="0"/>
                        </a:spcBef>
                        <a:spcAft>
                          <a:spcPts val="0"/>
                        </a:spcAft>
                        <a:buNone/>
                      </a:pPr>
                      <a:r>
                        <a:rPr lang="en-US">
                          <a:latin typeface="Calibri"/>
                          <a:ea typeface="Calibri"/>
                          <a:cs typeface="Calibri"/>
                          <a:sym typeface="Calibri"/>
                        </a:rPr>
                        <a:t>0.772</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ctr" rtl="0">
                        <a:spcBef>
                          <a:spcPts val="0"/>
                        </a:spcBef>
                        <a:spcAft>
                          <a:spcPts val="0"/>
                        </a:spcAft>
                        <a:buNone/>
                      </a:pPr>
                      <a:r>
                        <a:rPr lang="en-US">
                          <a:latin typeface="Calibri"/>
                          <a:ea typeface="Calibri"/>
                          <a:cs typeface="Calibri"/>
                          <a:sym typeface="Calibri"/>
                        </a:rPr>
                        <a:t>0.661</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US" b="1">
                          <a:solidFill>
                            <a:schemeClr val="lt1"/>
                          </a:solidFill>
                          <a:latin typeface="Calibri"/>
                          <a:ea typeface="Calibri"/>
                          <a:cs typeface="Calibri"/>
                          <a:sym typeface="Calibri"/>
                        </a:rPr>
                        <a:t>Logistic Regression</a:t>
                      </a:r>
                      <a:endParaRPr b="1">
                        <a:solidFill>
                          <a:schemeClr val="lt1"/>
                        </a:solidFill>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80000"/>
                    </a:solidFill>
                  </a:tcPr>
                </a:tc>
                <a:tc>
                  <a:txBody>
                    <a:bodyPr/>
                    <a:lstStyle/>
                    <a:p>
                      <a:pPr marL="0" lvl="0" indent="0" algn="ctr" rtl="0">
                        <a:spcBef>
                          <a:spcPts val="0"/>
                        </a:spcBef>
                        <a:spcAft>
                          <a:spcPts val="0"/>
                        </a:spcAft>
                        <a:buNone/>
                      </a:pPr>
                      <a:r>
                        <a:rPr lang="en-US">
                          <a:latin typeface="Calibri"/>
                          <a:ea typeface="Calibri"/>
                          <a:cs typeface="Calibri"/>
                          <a:sym typeface="Calibri"/>
                        </a:rPr>
                        <a:t>0.663</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ctr" rtl="0">
                        <a:spcBef>
                          <a:spcPts val="0"/>
                        </a:spcBef>
                        <a:spcAft>
                          <a:spcPts val="0"/>
                        </a:spcAft>
                        <a:buNone/>
                      </a:pPr>
                      <a:r>
                        <a:rPr lang="en-US">
                          <a:latin typeface="Calibri"/>
                          <a:ea typeface="Calibri"/>
                          <a:cs typeface="Calibri"/>
                          <a:sym typeface="Calibri"/>
                        </a:rPr>
                        <a:t>0.842</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ctr" rtl="0">
                        <a:spcBef>
                          <a:spcPts val="0"/>
                        </a:spcBef>
                        <a:spcAft>
                          <a:spcPts val="0"/>
                        </a:spcAft>
                        <a:buNone/>
                      </a:pPr>
                      <a:r>
                        <a:rPr lang="en-US">
                          <a:latin typeface="Calibri"/>
                          <a:ea typeface="Calibri"/>
                          <a:cs typeface="Calibri"/>
                          <a:sym typeface="Calibri"/>
                        </a:rPr>
                        <a:t>0.480</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ctr" rtl="0">
                        <a:spcBef>
                          <a:spcPts val="0"/>
                        </a:spcBef>
                        <a:spcAft>
                          <a:spcPts val="0"/>
                        </a:spcAft>
                        <a:buNone/>
                      </a:pPr>
                      <a:r>
                        <a:rPr lang="en-US">
                          <a:latin typeface="Calibri"/>
                          <a:ea typeface="Calibri"/>
                          <a:cs typeface="Calibri"/>
                          <a:sym typeface="Calibri"/>
                        </a:rPr>
                        <a:t>0.661</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US" b="1">
                          <a:solidFill>
                            <a:schemeClr val="lt1"/>
                          </a:solidFill>
                          <a:latin typeface="Calibri"/>
                          <a:ea typeface="Calibri"/>
                          <a:cs typeface="Calibri"/>
                          <a:sym typeface="Calibri"/>
                        </a:rPr>
                        <a:t>Random Forest</a:t>
                      </a:r>
                      <a:endParaRPr b="1">
                        <a:solidFill>
                          <a:schemeClr val="lt1"/>
                        </a:solidFill>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999999"/>
                    </a:solidFill>
                  </a:tcPr>
                </a:tc>
                <a:tc>
                  <a:txBody>
                    <a:bodyPr/>
                    <a:lstStyle/>
                    <a:p>
                      <a:pPr marL="0" lvl="0" indent="0" algn="ctr" rtl="0">
                        <a:spcBef>
                          <a:spcPts val="0"/>
                        </a:spcBef>
                        <a:spcAft>
                          <a:spcPts val="0"/>
                        </a:spcAft>
                        <a:buNone/>
                      </a:pPr>
                      <a:r>
                        <a:rPr lang="en-US">
                          <a:latin typeface="Calibri"/>
                          <a:ea typeface="Calibri"/>
                          <a:cs typeface="Calibri"/>
                          <a:sym typeface="Calibri"/>
                        </a:rPr>
                        <a:t>0.763</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ctr" rtl="0">
                        <a:spcBef>
                          <a:spcPts val="0"/>
                        </a:spcBef>
                        <a:spcAft>
                          <a:spcPts val="0"/>
                        </a:spcAft>
                        <a:buNone/>
                      </a:pPr>
                      <a:r>
                        <a:rPr lang="en-US">
                          <a:latin typeface="Calibri"/>
                          <a:ea typeface="Calibri"/>
                          <a:cs typeface="Calibri"/>
                          <a:sym typeface="Calibri"/>
                        </a:rPr>
                        <a:t>0.931</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ctr" rtl="0">
                        <a:spcBef>
                          <a:spcPts val="0"/>
                        </a:spcBef>
                        <a:spcAft>
                          <a:spcPts val="0"/>
                        </a:spcAft>
                        <a:buNone/>
                      </a:pPr>
                      <a:r>
                        <a:rPr lang="en-US">
                          <a:latin typeface="Calibri"/>
                          <a:ea typeface="Calibri"/>
                          <a:cs typeface="Calibri"/>
                          <a:sym typeface="Calibri"/>
                        </a:rPr>
                        <a:t>0.591</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tc>
                  <a:txBody>
                    <a:bodyPr/>
                    <a:lstStyle/>
                    <a:p>
                      <a:pPr marL="0" lvl="0" indent="0" algn="ctr" rtl="0">
                        <a:spcBef>
                          <a:spcPts val="0"/>
                        </a:spcBef>
                        <a:spcAft>
                          <a:spcPts val="0"/>
                        </a:spcAft>
                        <a:buNone/>
                      </a:pPr>
                      <a:r>
                        <a:rPr lang="en-US">
                          <a:latin typeface="Calibri"/>
                          <a:ea typeface="Calibri"/>
                          <a:cs typeface="Calibri"/>
                          <a:sym typeface="Calibri"/>
                        </a:rPr>
                        <a:t>0.761</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dk2"/>
                      </a:solidFill>
                      <a:prstDash val="dot"/>
                      <a:round/>
                      <a:headEnd type="none" w="sm" len="sm"/>
                      <a:tailEnd type="none" w="sm" len="sm"/>
                    </a:lnB>
                  </a:tcPr>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US" b="1">
                          <a:solidFill>
                            <a:schemeClr val="lt1"/>
                          </a:solidFill>
                          <a:latin typeface="Calibri"/>
                          <a:ea typeface="Calibri"/>
                          <a:cs typeface="Calibri"/>
                          <a:sym typeface="Calibri"/>
                        </a:rPr>
                        <a:t>Boosting</a:t>
                      </a:r>
                      <a:endParaRPr b="1">
                        <a:solidFill>
                          <a:schemeClr val="lt1"/>
                        </a:solidFill>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80000"/>
                    </a:solidFill>
                  </a:tcPr>
                </a:tc>
                <a:tc>
                  <a:txBody>
                    <a:bodyPr/>
                    <a:lstStyle/>
                    <a:p>
                      <a:pPr marL="0" lvl="0" indent="0" algn="ctr" rtl="0">
                        <a:spcBef>
                          <a:spcPts val="0"/>
                        </a:spcBef>
                        <a:spcAft>
                          <a:spcPts val="0"/>
                        </a:spcAft>
                        <a:buNone/>
                      </a:pPr>
                      <a:r>
                        <a:rPr lang="en-US">
                          <a:latin typeface="Calibri"/>
                          <a:ea typeface="Calibri"/>
                          <a:cs typeface="Calibri"/>
                          <a:sym typeface="Calibri"/>
                        </a:rPr>
                        <a:t>0.672</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a:latin typeface="Calibri"/>
                          <a:ea typeface="Calibri"/>
                          <a:cs typeface="Calibri"/>
                          <a:sym typeface="Calibri"/>
                        </a:rPr>
                        <a:t>0.722</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a:latin typeface="Calibri"/>
                          <a:ea typeface="Calibri"/>
                          <a:cs typeface="Calibri"/>
                          <a:sym typeface="Calibri"/>
                        </a:rPr>
                        <a:t>0.621</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a:latin typeface="Calibri"/>
                          <a:ea typeface="Calibri"/>
                          <a:cs typeface="Calibri"/>
                          <a:sym typeface="Calibri"/>
                        </a:rPr>
                        <a:t>0.672</a:t>
                      </a:r>
                      <a:endParaRPr>
                        <a:latin typeface="Calibri"/>
                        <a:ea typeface="Calibri"/>
                        <a:cs typeface="Calibri"/>
                        <a:sym typeface="Calibri"/>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dot"/>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367" name="Google Shape;367;gf718b46135_0_178"/>
          <p:cNvSpPr/>
          <p:nvPr/>
        </p:nvSpPr>
        <p:spPr>
          <a:xfrm>
            <a:off x="3047050" y="3580375"/>
            <a:ext cx="5244000" cy="396300"/>
          </a:xfrm>
          <a:prstGeom prst="rect">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f718b46135_0_214"/>
          <p:cNvSpPr txBox="1">
            <a:spLocks noGrp="1"/>
          </p:cNvSpPr>
          <p:nvPr>
            <p:ph type="title"/>
          </p:nvPr>
        </p:nvSpPr>
        <p:spPr>
          <a:xfrm>
            <a:off x="1752600" y="367275"/>
            <a:ext cx="5638800" cy="35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600">
                <a:solidFill>
                  <a:srgbClr val="990000"/>
                </a:solidFill>
                <a:latin typeface="Maven Pro"/>
                <a:ea typeface="Maven Pro"/>
                <a:cs typeface="Maven Pro"/>
                <a:sym typeface="Maven Pro"/>
              </a:rPr>
              <a:t>Key Takeaways</a:t>
            </a:r>
            <a:endParaRPr sz="3600">
              <a:solidFill>
                <a:srgbClr val="990000"/>
              </a:solidFill>
              <a:latin typeface="Maven Pro"/>
              <a:ea typeface="Maven Pro"/>
              <a:cs typeface="Maven Pro"/>
              <a:sym typeface="Maven Pro"/>
            </a:endParaRPr>
          </a:p>
        </p:txBody>
      </p:sp>
      <p:sp>
        <p:nvSpPr>
          <p:cNvPr id="374" name="Google Shape;374;gf718b46135_0_2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US"/>
              <a:t>21</a:t>
            </a:fld>
            <a:endParaRPr/>
          </a:p>
        </p:txBody>
      </p:sp>
      <p:sp>
        <p:nvSpPr>
          <p:cNvPr id="375" name="Google Shape;375;gf718b46135_0_214"/>
          <p:cNvSpPr txBox="1"/>
          <p:nvPr/>
        </p:nvSpPr>
        <p:spPr>
          <a:xfrm>
            <a:off x="452275" y="751275"/>
            <a:ext cx="8180400" cy="42381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accent1"/>
              </a:buClr>
              <a:buSzPts val="1300"/>
              <a:buFont typeface="Calibri"/>
              <a:buChar char="✓"/>
            </a:pPr>
            <a:r>
              <a:rPr lang="en-US" sz="2000" b="1">
                <a:solidFill>
                  <a:schemeClr val="dk1"/>
                </a:solidFill>
                <a:highlight>
                  <a:schemeClr val="lt1"/>
                </a:highlight>
                <a:latin typeface="Calibri"/>
                <a:ea typeface="Calibri"/>
                <a:cs typeface="Calibri"/>
                <a:sym typeface="Calibri"/>
              </a:rPr>
              <a:t>Methods</a:t>
            </a:r>
            <a:r>
              <a:rPr lang="en-US" sz="1900">
                <a:solidFill>
                  <a:schemeClr val="dk1"/>
                </a:solidFill>
                <a:latin typeface="Calibri"/>
                <a:ea typeface="Calibri"/>
                <a:cs typeface="Calibri"/>
                <a:sym typeface="Calibri"/>
              </a:rPr>
              <a:t> to deal with unbalanced dataset:</a:t>
            </a:r>
            <a:endParaRPr sz="1900">
              <a:solidFill>
                <a:schemeClr val="dk1"/>
              </a:solidFill>
              <a:latin typeface="Calibri"/>
              <a:ea typeface="Calibri"/>
              <a:cs typeface="Calibri"/>
              <a:sym typeface="Calibri"/>
            </a:endParaRPr>
          </a:p>
          <a:p>
            <a:pPr marL="914400" lvl="0" indent="-349250" algn="l" rtl="0">
              <a:spcBef>
                <a:spcPts val="100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Undersampling</a:t>
            </a:r>
            <a:endParaRPr sz="1900">
              <a:solidFill>
                <a:schemeClr val="dk1"/>
              </a:solidFill>
              <a:latin typeface="Calibri"/>
              <a:ea typeface="Calibri"/>
              <a:cs typeface="Calibri"/>
              <a:sym typeface="Calibri"/>
            </a:endParaRPr>
          </a:p>
          <a:p>
            <a:pPr marL="914400" marR="0" lvl="0" indent="-349250" algn="l" rtl="0">
              <a:lnSpc>
                <a:spcPct val="100000"/>
              </a:lnSpc>
              <a:spcBef>
                <a:spcPts val="100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Oversampling</a:t>
            </a:r>
            <a:endParaRPr sz="1900">
              <a:solidFill>
                <a:schemeClr val="dk1"/>
              </a:solidFill>
              <a:latin typeface="Calibri"/>
              <a:ea typeface="Calibri"/>
              <a:cs typeface="Calibri"/>
              <a:sym typeface="Calibri"/>
            </a:endParaRPr>
          </a:p>
          <a:p>
            <a:pPr marL="914400" marR="0" lvl="0" indent="-349250" algn="l" rtl="0">
              <a:lnSpc>
                <a:spcPct val="100000"/>
              </a:lnSpc>
              <a:spcBef>
                <a:spcPts val="100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Both under and oversampling</a:t>
            </a:r>
            <a:endParaRPr sz="1900">
              <a:solidFill>
                <a:schemeClr val="dk1"/>
              </a:solidFill>
              <a:latin typeface="Calibri"/>
              <a:ea typeface="Calibri"/>
              <a:cs typeface="Calibri"/>
              <a:sym typeface="Calibri"/>
            </a:endParaRPr>
          </a:p>
          <a:p>
            <a:pPr marL="457200" lvl="0" indent="0" algn="l" rtl="0">
              <a:spcBef>
                <a:spcPts val="1000"/>
              </a:spcBef>
              <a:spcAft>
                <a:spcPts val="0"/>
              </a:spcAft>
              <a:buNone/>
            </a:pPr>
            <a:r>
              <a:rPr lang="en-US" sz="1900">
                <a:solidFill>
                  <a:schemeClr val="dk1"/>
                </a:solidFill>
                <a:latin typeface="Calibri"/>
                <a:ea typeface="Calibri"/>
                <a:cs typeface="Calibri"/>
                <a:sym typeface="Calibri"/>
              </a:rPr>
              <a:t>Above methods can be done on either test or train or both datasets, resulting in sampling 9 times for each model to select the best performing sample</a:t>
            </a:r>
            <a:endParaRPr sz="1900">
              <a:solidFill>
                <a:schemeClr val="dk1"/>
              </a:solidFill>
              <a:latin typeface="Calibri"/>
              <a:ea typeface="Calibri"/>
              <a:cs typeface="Calibri"/>
              <a:sym typeface="Calibri"/>
            </a:endParaRPr>
          </a:p>
          <a:p>
            <a:pPr marL="457200" lvl="0" indent="-349250" algn="l" rtl="0">
              <a:spcBef>
                <a:spcPts val="1000"/>
              </a:spcBef>
              <a:spcAft>
                <a:spcPts val="0"/>
              </a:spcAft>
              <a:buClr>
                <a:schemeClr val="accent1"/>
              </a:buClr>
              <a:buSzPts val="1900"/>
              <a:buFont typeface="Calibri"/>
              <a:buChar char="✓"/>
            </a:pPr>
            <a:r>
              <a:rPr lang="en-US" sz="2000" b="1">
                <a:solidFill>
                  <a:schemeClr val="dk1"/>
                </a:solidFill>
                <a:latin typeface="Calibri"/>
                <a:ea typeface="Calibri"/>
                <a:cs typeface="Calibri"/>
                <a:sym typeface="Calibri"/>
              </a:rPr>
              <a:t>Tradeoff </a:t>
            </a:r>
            <a:r>
              <a:rPr lang="en-US" sz="1900">
                <a:solidFill>
                  <a:schemeClr val="dk1"/>
                </a:solidFill>
                <a:latin typeface="Calibri"/>
                <a:ea typeface="Calibri"/>
                <a:cs typeface="Calibri"/>
                <a:sym typeface="Calibri"/>
              </a:rPr>
              <a:t>of sensitivity and specificity</a:t>
            </a:r>
            <a:endParaRPr sz="1900">
              <a:solidFill>
                <a:schemeClr val="dk1"/>
              </a:solidFill>
              <a:latin typeface="Calibri"/>
              <a:ea typeface="Calibri"/>
              <a:cs typeface="Calibri"/>
              <a:sym typeface="Calibri"/>
            </a:endParaRPr>
          </a:p>
          <a:p>
            <a:pPr marL="457200" lvl="0" indent="0" algn="l" rtl="0">
              <a:spcBef>
                <a:spcPts val="1000"/>
              </a:spcBef>
              <a:spcAft>
                <a:spcPts val="0"/>
              </a:spcAft>
              <a:buNone/>
            </a:pPr>
            <a:r>
              <a:rPr lang="en-US" sz="1900">
                <a:solidFill>
                  <a:schemeClr val="dk1"/>
                </a:solidFill>
                <a:latin typeface="Calibri"/>
                <a:ea typeface="Calibri"/>
                <a:cs typeface="Calibri"/>
                <a:sym typeface="Calibri"/>
              </a:rPr>
              <a:t>When choosing a threshold(cut-off value), we had to consider the cost of false positives and false negatives.</a:t>
            </a:r>
            <a:endParaRPr sz="1900">
              <a:solidFill>
                <a:schemeClr val="dk1"/>
              </a:solidFill>
              <a:latin typeface="Calibri"/>
              <a:ea typeface="Calibri"/>
              <a:cs typeface="Calibri"/>
              <a:sym typeface="Calibri"/>
            </a:endParaRPr>
          </a:p>
          <a:p>
            <a:pPr marL="0" lvl="0" indent="0" algn="l" rtl="0">
              <a:spcBef>
                <a:spcPts val="1000"/>
              </a:spcBef>
              <a:spcAft>
                <a:spcPts val="0"/>
              </a:spcAft>
              <a:buNone/>
            </a:pPr>
            <a:endParaRPr sz="13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f7c2e66f08_10_0"/>
          <p:cNvSpPr txBox="1">
            <a:spLocks noGrp="1"/>
          </p:cNvSpPr>
          <p:nvPr>
            <p:ph type="title"/>
          </p:nvPr>
        </p:nvSpPr>
        <p:spPr>
          <a:xfrm>
            <a:off x="1752600" y="746050"/>
            <a:ext cx="5638800" cy="35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600">
                <a:solidFill>
                  <a:srgbClr val="990000"/>
                </a:solidFill>
                <a:latin typeface="Maven Pro"/>
                <a:ea typeface="Maven Pro"/>
                <a:cs typeface="Maven Pro"/>
                <a:sym typeface="Maven Pro"/>
              </a:rPr>
              <a:t>Future Study to Improve Model Performance</a:t>
            </a:r>
            <a:endParaRPr/>
          </a:p>
        </p:txBody>
      </p:sp>
      <p:sp>
        <p:nvSpPr>
          <p:cNvPr id="382" name="Google Shape;382;gf7c2e66f08_10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22</a:t>
            </a:fld>
            <a:endParaRPr/>
          </a:p>
        </p:txBody>
      </p:sp>
      <p:sp>
        <p:nvSpPr>
          <p:cNvPr id="383" name="Google Shape;383;gf7c2e66f08_10_0"/>
          <p:cNvSpPr txBox="1"/>
          <p:nvPr/>
        </p:nvSpPr>
        <p:spPr>
          <a:xfrm>
            <a:off x="773550" y="1815925"/>
            <a:ext cx="7596900" cy="16623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Feature Selection</a:t>
            </a:r>
            <a:endParaRPr sz="2400">
              <a:solidFill>
                <a:schemeClr val="dk1"/>
              </a:solidFill>
              <a:latin typeface="Calibri"/>
              <a:ea typeface="Calibri"/>
              <a:cs typeface="Calibri"/>
              <a:sym typeface="Calibri"/>
            </a:endParaRPr>
          </a:p>
          <a:p>
            <a:pPr marL="457200" lvl="0" indent="-381000" algn="l" rtl="0">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Tuning Hyperparameters</a:t>
            </a:r>
            <a:endParaRPr sz="2400">
              <a:solidFill>
                <a:schemeClr val="dk1"/>
              </a:solidFill>
              <a:latin typeface="Calibri"/>
              <a:ea typeface="Calibri"/>
              <a:cs typeface="Calibri"/>
              <a:sym typeface="Calibri"/>
            </a:endParaRPr>
          </a:p>
          <a:p>
            <a:pPr marL="457200" lvl="0" indent="-381000" algn="l" rtl="0">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Collecting more relevant data</a:t>
            </a:r>
            <a:endParaRPr sz="2400">
              <a:solidFill>
                <a:schemeClr val="dk1"/>
              </a:solidFill>
              <a:latin typeface="Calibri"/>
              <a:ea typeface="Calibri"/>
              <a:cs typeface="Calibri"/>
              <a:sym typeface="Calibri"/>
            </a:endParaRPr>
          </a:p>
          <a:p>
            <a:pPr marL="457200" lvl="0" indent="-381000" algn="l" rtl="0">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More methods to deal with unbalanced data</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
          <p:cNvSpPr txBox="1">
            <a:spLocks noGrp="1"/>
          </p:cNvSpPr>
          <p:nvPr>
            <p:ph type="title"/>
          </p:nvPr>
        </p:nvSpPr>
        <p:spPr>
          <a:xfrm>
            <a:off x="1752600" y="449200"/>
            <a:ext cx="5638800" cy="35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3600">
                <a:solidFill>
                  <a:srgbClr val="990000"/>
                </a:solidFill>
                <a:latin typeface="Maven Pro"/>
                <a:ea typeface="Maven Pro"/>
                <a:cs typeface="Maven Pro"/>
                <a:sym typeface="Maven Pro"/>
              </a:rPr>
              <a:t>Study Background</a:t>
            </a:r>
            <a:endParaRPr/>
          </a:p>
        </p:txBody>
      </p:sp>
      <p:grpSp>
        <p:nvGrpSpPr>
          <p:cNvPr id="131" name="Google Shape;131;p3"/>
          <p:cNvGrpSpPr/>
          <p:nvPr/>
        </p:nvGrpSpPr>
        <p:grpSpPr>
          <a:xfrm>
            <a:off x="1276438" y="2548300"/>
            <a:ext cx="2971486" cy="738432"/>
            <a:chOff x="1074390" y="2034338"/>
            <a:chExt cx="2525700" cy="481911"/>
          </a:xfrm>
        </p:grpSpPr>
        <p:sp>
          <p:nvSpPr>
            <p:cNvPr id="132" name="Google Shape;132;p3"/>
            <p:cNvSpPr txBox="1"/>
            <p:nvPr/>
          </p:nvSpPr>
          <p:spPr>
            <a:xfrm>
              <a:off x="1074390" y="2034338"/>
              <a:ext cx="2525700" cy="1407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400"/>
                <a:buFont typeface="Arial"/>
                <a:buNone/>
              </a:pPr>
              <a:r>
                <a:rPr lang="en-US" sz="1400" b="1" i="0" u="none" strike="noStrike" cap="none">
                  <a:solidFill>
                    <a:srgbClr val="980000"/>
                  </a:solidFill>
                  <a:latin typeface="Calibri"/>
                  <a:ea typeface="Calibri"/>
                  <a:cs typeface="Calibri"/>
                  <a:sym typeface="Calibri"/>
                </a:rPr>
                <a:t>A growing problem</a:t>
              </a:r>
              <a:endParaRPr sz="1400" b="0" i="0" u="none" strike="noStrike" cap="none">
                <a:solidFill>
                  <a:srgbClr val="980000"/>
                </a:solidFill>
                <a:latin typeface="Arial"/>
                <a:ea typeface="Arial"/>
                <a:cs typeface="Arial"/>
                <a:sym typeface="Arial"/>
              </a:endParaRPr>
            </a:p>
          </p:txBody>
        </p:sp>
        <p:sp>
          <p:nvSpPr>
            <p:cNvPr id="133" name="Google Shape;133;p3"/>
            <p:cNvSpPr txBox="1"/>
            <p:nvPr/>
          </p:nvSpPr>
          <p:spPr>
            <a:xfrm>
              <a:off x="1310258" y="2184749"/>
              <a:ext cx="2258400" cy="3315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595959"/>
                </a:buClr>
                <a:buSzPts val="1000"/>
                <a:buFont typeface="Calibri"/>
                <a:buNone/>
              </a:pPr>
              <a:r>
                <a:rPr lang="en-US" sz="1100">
                  <a:solidFill>
                    <a:schemeClr val="dk1"/>
                  </a:solidFill>
                  <a:highlight>
                    <a:srgbClr val="FFFFFF"/>
                  </a:highlight>
                  <a:latin typeface="Calibri"/>
                  <a:ea typeface="Calibri"/>
                  <a:cs typeface="Calibri"/>
                  <a:sym typeface="Calibri"/>
                </a:rPr>
                <a:t>Cases doubled from 250 million in 1990 to 500 million in 2019, while deaths steadily increased from 12.1 million to 18.6 million</a:t>
              </a:r>
              <a:endParaRPr sz="1100" i="0" u="none" strike="noStrike" cap="none">
                <a:solidFill>
                  <a:schemeClr val="dk1"/>
                </a:solidFill>
                <a:latin typeface="Calibri"/>
                <a:ea typeface="Calibri"/>
                <a:cs typeface="Calibri"/>
                <a:sym typeface="Calibri"/>
              </a:endParaRPr>
            </a:p>
          </p:txBody>
        </p:sp>
      </p:grpSp>
      <p:grpSp>
        <p:nvGrpSpPr>
          <p:cNvPr id="134" name="Google Shape;134;p3"/>
          <p:cNvGrpSpPr/>
          <p:nvPr/>
        </p:nvGrpSpPr>
        <p:grpSpPr>
          <a:xfrm>
            <a:off x="919800" y="3573875"/>
            <a:ext cx="3327966" cy="744807"/>
            <a:chOff x="820702" y="1735963"/>
            <a:chExt cx="2828700" cy="486072"/>
          </a:xfrm>
        </p:grpSpPr>
        <p:sp>
          <p:nvSpPr>
            <p:cNvPr id="135" name="Google Shape;135;p3"/>
            <p:cNvSpPr txBox="1"/>
            <p:nvPr/>
          </p:nvSpPr>
          <p:spPr>
            <a:xfrm>
              <a:off x="820702" y="1735963"/>
              <a:ext cx="2828700" cy="1407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2"/>
                </a:buClr>
                <a:buSzPts val="1200"/>
                <a:buFont typeface="Arial"/>
                <a:buNone/>
              </a:pPr>
              <a:r>
                <a:rPr lang="en-US" sz="1400" b="1" i="0" u="none" strike="noStrike" cap="none">
                  <a:solidFill>
                    <a:srgbClr val="980000"/>
                  </a:solidFill>
                  <a:latin typeface="Calibri"/>
                  <a:ea typeface="Calibri"/>
                  <a:cs typeface="Calibri"/>
                  <a:sym typeface="Calibri"/>
                </a:rPr>
                <a:t>No cure</a:t>
              </a:r>
              <a:endParaRPr sz="1400" b="0" i="0" u="none" strike="noStrike" cap="none">
                <a:solidFill>
                  <a:srgbClr val="980000"/>
                </a:solidFill>
                <a:latin typeface="Arial"/>
                <a:ea typeface="Arial"/>
                <a:cs typeface="Arial"/>
                <a:sym typeface="Arial"/>
              </a:endParaRPr>
            </a:p>
          </p:txBody>
        </p:sp>
        <p:sp>
          <p:nvSpPr>
            <p:cNvPr id="136" name="Google Shape;136;p3"/>
            <p:cNvSpPr txBox="1"/>
            <p:nvPr/>
          </p:nvSpPr>
          <p:spPr>
            <a:xfrm>
              <a:off x="1358994" y="1890535"/>
              <a:ext cx="2253300" cy="3315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595959"/>
                </a:buClr>
                <a:buSzPts val="1000"/>
                <a:buFont typeface="Calibri"/>
                <a:buNone/>
              </a:pPr>
              <a:r>
                <a:rPr lang="en-US" sz="1100">
                  <a:solidFill>
                    <a:schemeClr val="dk1"/>
                  </a:solidFill>
                  <a:highlight>
                    <a:schemeClr val="lt1"/>
                  </a:highlight>
                  <a:latin typeface="Calibri"/>
                  <a:ea typeface="Calibri"/>
                  <a:cs typeface="Calibri"/>
                  <a:sym typeface="Calibri"/>
                </a:rPr>
                <a:t>CHD cannot be cured but treatment can help manage the symptoms and reduce the chances of heart attacks</a:t>
              </a:r>
              <a:endParaRPr sz="1100" i="0" strike="noStrike" cap="none">
                <a:solidFill>
                  <a:schemeClr val="dk1"/>
                </a:solidFill>
                <a:highlight>
                  <a:schemeClr val="lt1"/>
                </a:highlight>
                <a:latin typeface="Calibri"/>
                <a:ea typeface="Calibri"/>
                <a:cs typeface="Calibri"/>
                <a:sym typeface="Calibri"/>
              </a:endParaRPr>
            </a:p>
          </p:txBody>
        </p:sp>
      </p:grpSp>
      <p:grpSp>
        <p:nvGrpSpPr>
          <p:cNvPr id="137" name="Google Shape;137;p3"/>
          <p:cNvGrpSpPr/>
          <p:nvPr/>
        </p:nvGrpSpPr>
        <p:grpSpPr>
          <a:xfrm>
            <a:off x="5588975" y="2319700"/>
            <a:ext cx="2971552" cy="1330384"/>
            <a:chOff x="137689" y="2058989"/>
            <a:chExt cx="2560800" cy="1135140"/>
          </a:xfrm>
        </p:grpSpPr>
        <p:sp>
          <p:nvSpPr>
            <p:cNvPr id="138" name="Google Shape;138;p3"/>
            <p:cNvSpPr txBox="1"/>
            <p:nvPr/>
          </p:nvSpPr>
          <p:spPr>
            <a:xfrm>
              <a:off x="137689" y="2058989"/>
              <a:ext cx="2560800" cy="1839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3"/>
                </a:buClr>
                <a:buSzPts val="1200"/>
                <a:buFont typeface="Arial"/>
                <a:buNone/>
              </a:pPr>
              <a:r>
                <a:rPr lang="en-US" b="1">
                  <a:solidFill>
                    <a:srgbClr val="980000"/>
                  </a:solidFill>
                  <a:latin typeface="Calibri"/>
                  <a:ea typeface="Calibri"/>
                  <a:cs typeface="Calibri"/>
                  <a:sym typeface="Calibri"/>
                </a:rPr>
                <a:t>Financial losses</a:t>
              </a:r>
              <a:endParaRPr sz="1600" b="0" i="0" u="none" strike="noStrike" cap="none">
                <a:solidFill>
                  <a:srgbClr val="980000"/>
                </a:solidFill>
                <a:latin typeface="Arial"/>
                <a:ea typeface="Arial"/>
                <a:cs typeface="Arial"/>
                <a:sym typeface="Arial"/>
              </a:endParaRPr>
            </a:p>
          </p:txBody>
        </p:sp>
        <p:sp>
          <p:nvSpPr>
            <p:cNvPr id="139" name="Google Shape;139;p3"/>
            <p:cNvSpPr txBox="1"/>
            <p:nvPr/>
          </p:nvSpPr>
          <p:spPr>
            <a:xfrm>
              <a:off x="413028" y="2253629"/>
              <a:ext cx="2189100" cy="940500"/>
            </a:xfrm>
            <a:prstGeom prst="rect">
              <a:avLst/>
            </a:prstGeom>
            <a:noFill/>
            <a:ln>
              <a:noFill/>
            </a:ln>
          </p:spPr>
          <p:txBody>
            <a:bodyPr spcFirstLastPara="1" wrap="square" lIns="0" tIns="0" rIns="0" bIns="0" anchor="ctr" anchorCtr="0">
              <a:spAutoFit/>
            </a:bodyPr>
            <a:lstStyle/>
            <a:p>
              <a:pPr marL="0" lvl="0" indent="0" algn="l" rtl="0">
                <a:lnSpc>
                  <a:spcPct val="115000"/>
                </a:lnSpc>
                <a:spcBef>
                  <a:spcPts val="0"/>
                </a:spcBef>
                <a:spcAft>
                  <a:spcPts val="0"/>
                </a:spcAft>
                <a:buNone/>
              </a:pPr>
              <a:r>
                <a:rPr lang="en-US" sz="1100">
                  <a:solidFill>
                    <a:schemeClr val="dk1"/>
                  </a:solidFill>
                  <a:highlight>
                    <a:schemeClr val="lt1"/>
                  </a:highlight>
                  <a:latin typeface="Calibri"/>
                  <a:ea typeface="Calibri"/>
                  <a:cs typeface="Calibri"/>
                  <a:sym typeface="Calibri"/>
                </a:rPr>
                <a:t>Heart disease costs the US about $219 billion each year. This includes the cost of healthcare services, medicines, and lost productivity due to death</a:t>
              </a:r>
              <a:endParaRPr sz="1100">
                <a:solidFill>
                  <a:schemeClr val="dk1"/>
                </a:solidFill>
                <a:highlight>
                  <a:schemeClr val="lt1"/>
                </a:highlight>
                <a:latin typeface="Calibri"/>
                <a:ea typeface="Calibri"/>
                <a:cs typeface="Calibri"/>
                <a:sym typeface="Calibri"/>
              </a:endParaRPr>
            </a:p>
            <a:p>
              <a:pPr marL="0" marR="0" lvl="0" indent="0" algn="l" rtl="0">
                <a:lnSpc>
                  <a:spcPct val="100000"/>
                </a:lnSpc>
                <a:spcBef>
                  <a:spcPts val="1200"/>
                </a:spcBef>
                <a:spcAft>
                  <a:spcPts val="0"/>
                </a:spcAft>
                <a:buClr>
                  <a:srgbClr val="595959"/>
                </a:buClr>
                <a:buSzPts val="1000"/>
                <a:buFont typeface="Calibri"/>
                <a:buNone/>
              </a:pPr>
              <a:endParaRPr sz="1100">
                <a:solidFill>
                  <a:schemeClr val="dk1"/>
                </a:solidFill>
                <a:latin typeface="Calibri"/>
                <a:ea typeface="Calibri"/>
                <a:cs typeface="Calibri"/>
                <a:sym typeface="Calibri"/>
              </a:endParaRPr>
            </a:p>
          </p:txBody>
        </p:sp>
      </p:grpSp>
      <p:sp>
        <p:nvSpPr>
          <p:cNvPr id="140" name="Google Shape;140;p3"/>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000"/>
              <a:buNone/>
            </a:pPr>
            <a:fld id="{00000000-1234-1234-1234-123412341234}" type="slidenum">
              <a:rPr lang="en-US"/>
              <a:t>3</a:t>
            </a:fld>
            <a:endParaRPr/>
          </a:p>
        </p:txBody>
      </p:sp>
      <p:grpSp>
        <p:nvGrpSpPr>
          <p:cNvPr id="141" name="Google Shape;141;p3"/>
          <p:cNvGrpSpPr/>
          <p:nvPr/>
        </p:nvGrpSpPr>
        <p:grpSpPr>
          <a:xfrm>
            <a:off x="5763700" y="3713580"/>
            <a:ext cx="2622108" cy="787052"/>
            <a:chOff x="287445" y="1699079"/>
            <a:chExt cx="2189104" cy="513641"/>
          </a:xfrm>
        </p:grpSpPr>
        <p:sp>
          <p:nvSpPr>
            <p:cNvPr id="142" name="Google Shape;142;p3"/>
            <p:cNvSpPr txBox="1"/>
            <p:nvPr/>
          </p:nvSpPr>
          <p:spPr>
            <a:xfrm>
              <a:off x="287449" y="1699079"/>
              <a:ext cx="2189100" cy="1407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4"/>
                </a:buClr>
                <a:buSzPts val="1200"/>
                <a:buFont typeface="Arial"/>
                <a:buNone/>
              </a:pPr>
              <a:r>
                <a:rPr lang="en-US" b="1">
                  <a:solidFill>
                    <a:srgbClr val="980000"/>
                  </a:solidFill>
                  <a:latin typeface="Calibri"/>
                  <a:ea typeface="Calibri"/>
                  <a:cs typeface="Calibri"/>
                  <a:sym typeface="Calibri"/>
                </a:rPr>
                <a:t>High mortality rate</a:t>
              </a:r>
              <a:endParaRPr sz="1600" b="0" i="0" u="none" strike="noStrike" cap="none">
                <a:solidFill>
                  <a:srgbClr val="980000"/>
                </a:solidFill>
                <a:latin typeface="Arial"/>
                <a:ea typeface="Arial"/>
                <a:cs typeface="Arial"/>
                <a:sym typeface="Arial"/>
              </a:endParaRPr>
            </a:p>
          </p:txBody>
        </p:sp>
        <p:sp>
          <p:nvSpPr>
            <p:cNvPr id="143" name="Google Shape;143;p3"/>
            <p:cNvSpPr txBox="1"/>
            <p:nvPr/>
          </p:nvSpPr>
          <p:spPr>
            <a:xfrm>
              <a:off x="287445" y="1881221"/>
              <a:ext cx="2189100" cy="3315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595959"/>
                </a:buClr>
                <a:buSzPts val="1000"/>
                <a:buFont typeface="Calibri"/>
                <a:buNone/>
              </a:pPr>
              <a:r>
                <a:rPr lang="en-US" sz="1100">
                  <a:solidFill>
                    <a:schemeClr val="dk1"/>
                  </a:solidFill>
                  <a:highlight>
                    <a:srgbClr val="FFFFFF"/>
                  </a:highlight>
                  <a:latin typeface="Calibri"/>
                  <a:ea typeface="Calibri"/>
                  <a:cs typeface="Calibri"/>
                  <a:sym typeface="Calibri"/>
                </a:rPr>
                <a:t>About 655,000 Americans die from heart diseases each year—that’s 1 in every 4 deaths</a:t>
              </a:r>
              <a:endParaRPr sz="1100" i="0" u="none" strike="noStrike" cap="none">
                <a:solidFill>
                  <a:schemeClr val="dk1"/>
                </a:solidFill>
                <a:latin typeface="Calibri"/>
                <a:ea typeface="Calibri"/>
                <a:cs typeface="Calibri"/>
                <a:sym typeface="Calibri"/>
              </a:endParaRPr>
            </a:p>
          </p:txBody>
        </p:sp>
      </p:grpSp>
      <p:sp>
        <p:nvSpPr>
          <p:cNvPr id="144" name="Google Shape;144;p3"/>
          <p:cNvSpPr txBox="1"/>
          <p:nvPr/>
        </p:nvSpPr>
        <p:spPr>
          <a:xfrm>
            <a:off x="0" y="1024688"/>
            <a:ext cx="9144000" cy="1354500"/>
          </a:xfrm>
          <a:prstGeom prst="rect">
            <a:avLst/>
          </a:prstGeom>
          <a:solidFill>
            <a:schemeClr val="lt1"/>
          </a:solid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dk1"/>
              </a:buClr>
              <a:buSzPts val="1900"/>
              <a:buFont typeface="Calibri"/>
              <a:buChar char="●"/>
            </a:pPr>
            <a:r>
              <a:rPr lang="en-US" sz="1900" b="1">
                <a:solidFill>
                  <a:schemeClr val="dk1"/>
                </a:solidFill>
                <a:latin typeface="Calibri"/>
                <a:ea typeface="Calibri"/>
                <a:cs typeface="Calibri"/>
                <a:sym typeface="Calibri"/>
              </a:rPr>
              <a:t>This research studies the longitudinal cardiovascular disease dataset from 5,209 residents living in Framingham, Massachusetts.</a:t>
            </a:r>
            <a:endParaRPr sz="1900" b="1">
              <a:solidFill>
                <a:schemeClr val="dk1"/>
              </a:solidFill>
              <a:latin typeface="Calibri"/>
              <a:ea typeface="Calibri"/>
              <a:cs typeface="Calibri"/>
              <a:sym typeface="Calibri"/>
            </a:endParaRPr>
          </a:p>
          <a:p>
            <a:pPr marL="457200" lvl="0" indent="-349250" algn="l" rtl="0">
              <a:spcBef>
                <a:spcPts val="0"/>
              </a:spcBef>
              <a:spcAft>
                <a:spcPts val="0"/>
              </a:spcAft>
              <a:buClr>
                <a:schemeClr val="dk1"/>
              </a:buClr>
              <a:buSzPts val="1900"/>
              <a:buFont typeface="Calibri"/>
              <a:buChar char="●"/>
            </a:pPr>
            <a:r>
              <a:rPr lang="en-US" sz="1900" b="1">
                <a:solidFill>
                  <a:schemeClr val="dk1"/>
                </a:solidFill>
                <a:latin typeface="Calibri"/>
                <a:ea typeface="Calibri"/>
                <a:cs typeface="Calibri"/>
                <a:sym typeface="Calibri"/>
              </a:rPr>
              <a:t>It predicts if patients will have coronary heart disease (CHD) in ten years using risk factors of demographics, behaviors and medical results.</a:t>
            </a:r>
            <a:endParaRPr sz="1900" b="1">
              <a:solidFill>
                <a:schemeClr val="dk1"/>
              </a:solidFill>
              <a:latin typeface="Calibri"/>
              <a:ea typeface="Calibri"/>
              <a:cs typeface="Calibri"/>
              <a:sym typeface="Calibri"/>
            </a:endParaRPr>
          </a:p>
        </p:txBody>
      </p:sp>
      <p:pic>
        <p:nvPicPr>
          <p:cNvPr id="145" name="Google Shape;145;p3"/>
          <p:cNvPicPr preferRelativeResize="0"/>
          <p:nvPr/>
        </p:nvPicPr>
        <p:blipFill rotWithShape="1">
          <a:blip r:embed="rId3">
            <a:alphaModFix/>
          </a:blip>
          <a:srcRect l="9531" t="9668" r="10970" b="17365"/>
          <a:stretch/>
        </p:blipFill>
        <p:spPr>
          <a:xfrm>
            <a:off x="812475" y="3627975"/>
            <a:ext cx="644025" cy="636611"/>
          </a:xfrm>
          <a:prstGeom prst="rect">
            <a:avLst/>
          </a:prstGeom>
          <a:noFill/>
          <a:ln>
            <a:noFill/>
          </a:ln>
        </p:spPr>
      </p:pic>
      <p:pic>
        <p:nvPicPr>
          <p:cNvPr id="146" name="Google Shape;146;p3"/>
          <p:cNvPicPr preferRelativeResize="0"/>
          <p:nvPr/>
        </p:nvPicPr>
        <p:blipFill rotWithShape="1">
          <a:blip r:embed="rId4">
            <a:alphaModFix/>
          </a:blip>
          <a:srcRect b="7313"/>
          <a:stretch/>
        </p:blipFill>
        <p:spPr>
          <a:xfrm>
            <a:off x="840137" y="2514113"/>
            <a:ext cx="588701" cy="589861"/>
          </a:xfrm>
          <a:prstGeom prst="rect">
            <a:avLst/>
          </a:prstGeom>
          <a:noFill/>
          <a:ln>
            <a:noFill/>
          </a:ln>
        </p:spPr>
      </p:pic>
      <p:pic>
        <p:nvPicPr>
          <p:cNvPr id="147" name="Google Shape;147;p3"/>
          <p:cNvPicPr preferRelativeResize="0"/>
          <p:nvPr/>
        </p:nvPicPr>
        <p:blipFill>
          <a:blip r:embed="rId5">
            <a:alphaModFix/>
          </a:blip>
          <a:stretch>
            <a:fillRect/>
          </a:stretch>
        </p:blipFill>
        <p:spPr>
          <a:xfrm>
            <a:off x="4994773" y="2563249"/>
            <a:ext cx="644025" cy="644025"/>
          </a:xfrm>
          <a:prstGeom prst="rect">
            <a:avLst/>
          </a:prstGeom>
          <a:noFill/>
          <a:ln>
            <a:noFill/>
          </a:ln>
        </p:spPr>
      </p:pic>
      <p:pic>
        <p:nvPicPr>
          <p:cNvPr id="148" name="Google Shape;148;p3"/>
          <p:cNvPicPr preferRelativeResize="0"/>
          <p:nvPr/>
        </p:nvPicPr>
        <p:blipFill rotWithShape="1">
          <a:blip r:embed="rId6">
            <a:alphaModFix/>
          </a:blip>
          <a:srcRect l="13557" t="16676" r="14020" b="18155"/>
          <a:stretch/>
        </p:blipFill>
        <p:spPr>
          <a:xfrm>
            <a:off x="4994775" y="3634230"/>
            <a:ext cx="644025" cy="6240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f7c2e66f08_5_19"/>
          <p:cNvSpPr/>
          <p:nvPr/>
        </p:nvSpPr>
        <p:spPr>
          <a:xfrm>
            <a:off x="599375" y="1007825"/>
            <a:ext cx="7897800" cy="842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a:solidFill>
                  <a:schemeClr val="accent5"/>
                </a:solidFill>
                <a:latin typeface="Calibri"/>
                <a:ea typeface="Calibri"/>
                <a:cs typeface="Calibri"/>
                <a:sym typeface="Calibri"/>
              </a:rPr>
              <a:t>  </a:t>
            </a:r>
            <a:r>
              <a:rPr lang="en-US" sz="1600" b="1">
                <a:solidFill>
                  <a:srgbClr val="980000"/>
                </a:solidFill>
                <a:latin typeface="Calibri"/>
                <a:ea typeface="Calibri"/>
                <a:cs typeface="Calibri"/>
                <a:sym typeface="Calibri"/>
              </a:rPr>
              <a:t> Dataset</a:t>
            </a:r>
            <a:endParaRPr sz="1600" b="1">
              <a:solidFill>
                <a:srgbClr val="980000"/>
              </a:solidFill>
              <a:latin typeface="Calibri"/>
              <a:ea typeface="Calibri"/>
              <a:cs typeface="Calibri"/>
              <a:sym typeface="Calibri"/>
            </a:endParaRPr>
          </a:p>
        </p:txBody>
      </p:sp>
      <p:sp>
        <p:nvSpPr>
          <p:cNvPr id="155" name="Google Shape;155;gf7c2e66f08_5_19"/>
          <p:cNvSpPr txBox="1"/>
          <p:nvPr/>
        </p:nvSpPr>
        <p:spPr>
          <a:xfrm>
            <a:off x="1553100" y="1057325"/>
            <a:ext cx="6943200" cy="743400"/>
          </a:xfrm>
          <a:prstGeom prst="rect">
            <a:avLst/>
          </a:prstGeom>
          <a:noFill/>
          <a:ln>
            <a:noFill/>
          </a:ln>
        </p:spPr>
        <p:txBody>
          <a:bodyPr spcFirstLastPara="1" wrap="square" lIns="91425" tIns="91425" rIns="91425" bIns="91425" anchor="t" anchorCtr="0">
            <a:spAutoFit/>
          </a:bodyPr>
          <a:lstStyle/>
          <a:p>
            <a:pPr marL="320040" lvl="0" indent="-260985"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Collected by World Health Organization (</a:t>
            </a:r>
            <a:r>
              <a:rPr lang="en-US" sz="11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WHO</a:t>
            </a:r>
            <a:r>
              <a:rPr lang="en-US" sz="1100">
                <a:solidFill>
                  <a:schemeClr val="dk1"/>
                </a:solidFill>
                <a:latin typeface="Calibri"/>
                <a:ea typeface="Calibri"/>
                <a:cs typeface="Calibri"/>
                <a:sym typeface="Calibri"/>
              </a:rPr>
              <a:t>), downloaded from </a:t>
            </a:r>
            <a:r>
              <a:rPr lang="en-US" sz="11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Kaggle</a:t>
            </a:r>
            <a:r>
              <a:rPr lang="en-US"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marL="320040" lvl="0" indent="-260985"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15 Attributes: demographic (e.g. gender, age), behavioral (e.g. smoker) and medical (e.g. bmi, blood pressure)</a:t>
            </a:r>
            <a:endParaRPr sz="1100">
              <a:solidFill>
                <a:schemeClr val="dk1"/>
              </a:solidFill>
              <a:latin typeface="Calibri"/>
              <a:ea typeface="Calibri"/>
              <a:cs typeface="Calibri"/>
              <a:sym typeface="Calibri"/>
            </a:endParaRPr>
          </a:p>
          <a:p>
            <a:pPr marL="320040" lvl="0" indent="-260985" algn="l" rtl="0">
              <a:lnSpc>
                <a:spcPct val="115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Over 4000 records </a:t>
            </a:r>
            <a:endParaRPr sz="1100">
              <a:solidFill>
                <a:schemeClr val="dk1"/>
              </a:solidFill>
              <a:latin typeface="Calibri"/>
              <a:ea typeface="Calibri"/>
              <a:cs typeface="Calibri"/>
              <a:sym typeface="Calibri"/>
            </a:endParaRPr>
          </a:p>
        </p:txBody>
      </p:sp>
      <p:sp>
        <p:nvSpPr>
          <p:cNvPr id="156" name="Google Shape;156;gf7c2e66f08_5_19"/>
          <p:cNvSpPr txBox="1">
            <a:spLocks noGrp="1"/>
          </p:cNvSpPr>
          <p:nvPr>
            <p:ph type="title"/>
          </p:nvPr>
        </p:nvSpPr>
        <p:spPr>
          <a:xfrm>
            <a:off x="599375" y="387350"/>
            <a:ext cx="7897800" cy="35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3600">
                <a:solidFill>
                  <a:srgbClr val="990000"/>
                </a:solidFill>
                <a:latin typeface="Maven Pro"/>
                <a:ea typeface="Maven Pro"/>
                <a:cs typeface="Maven Pro"/>
                <a:sym typeface="Maven Pro"/>
              </a:rPr>
              <a:t>Dataset Features</a:t>
            </a:r>
            <a:endParaRPr sz="3600">
              <a:solidFill>
                <a:srgbClr val="990000"/>
              </a:solidFill>
              <a:latin typeface="Maven Pro"/>
              <a:ea typeface="Maven Pro"/>
              <a:cs typeface="Maven Pro"/>
              <a:sym typeface="Maven Pro"/>
            </a:endParaRPr>
          </a:p>
        </p:txBody>
      </p:sp>
      <p:pic>
        <p:nvPicPr>
          <p:cNvPr id="157" name="Google Shape;157;gf7c2e66f08_5_19"/>
          <p:cNvPicPr preferRelativeResize="0"/>
          <p:nvPr/>
        </p:nvPicPr>
        <p:blipFill>
          <a:blip r:embed="rId5">
            <a:alphaModFix/>
          </a:blip>
          <a:stretch>
            <a:fillRect/>
          </a:stretch>
        </p:blipFill>
        <p:spPr>
          <a:xfrm>
            <a:off x="539600" y="2112000"/>
            <a:ext cx="4624589" cy="2769125"/>
          </a:xfrm>
          <a:prstGeom prst="rect">
            <a:avLst/>
          </a:prstGeom>
          <a:noFill/>
          <a:ln>
            <a:noFill/>
          </a:ln>
        </p:spPr>
      </p:pic>
      <p:pic>
        <p:nvPicPr>
          <p:cNvPr id="158" name="Google Shape;158;gf7c2e66f08_5_19"/>
          <p:cNvPicPr preferRelativeResize="0"/>
          <p:nvPr/>
        </p:nvPicPr>
        <p:blipFill>
          <a:blip r:embed="rId6">
            <a:alphaModFix/>
          </a:blip>
          <a:stretch>
            <a:fillRect/>
          </a:stretch>
        </p:blipFill>
        <p:spPr>
          <a:xfrm>
            <a:off x="6566249" y="2441898"/>
            <a:ext cx="2109350" cy="2109350"/>
          </a:xfrm>
          <a:prstGeom prst="rect">
            <a:avLst/>
          </a:prstGeom>
          <a:noFill/>
          <a:ln>
            <a:noFill/>
          </a:ln>
        </p:spPr>
      </p:pic>
      <p:sp>
        <p:nvSpPr>
          <p:cNvPr id="159" name="Google Shape;159;gf7c2e66f08_5_19"/>
          <p:cNvSpPr/>
          <p:nvPr/>
        </p:nvSpPr>
        <p:spPr>
          <a:xfrm>
            <a:off x="5458136" y="3110825"/>
            <a:ext cx="814200" cy="625800"/>
          </a:xfrm>
          <a:prstGeom prst="rightArrow">
            <a:avLst>
              <a:gd name="adj1" fmla="val 50000"/>
              <a:gd name="adj2" fmla="val 50000"/>
            </a:avLst>
          </a:prstGeom>
          <a:solidFill>
            <a:srgbClr val="CFE2F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gf7c2e66f08_5_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f0dc119fdd_0_4"/>
          <p:cNvSpPr txBox="1">
            <a:spLocks noGrp="1"/>
          </p:cNvSpPr>
          <p:nvPr>
            <p:ph type="title"/>
          </p:nvPr>
        </p:nvSpPr>
        <p:spPr>
          <a:xfrm>
            <a:off x="1752600" y="387350"/>
            <a:ext cx="5638800" cy="353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3600">
                <a:solidFill>
                  <a:srgbClr val="990000"/>
                </a:solidFill>
                <a:latin typeface="Maven Pro"/>
                <a:ea typeface="Maven Pro"/>
                <a:cs typeface="Maven Pro"/>
                <a:sym typeface="Maven Pro"/>
              </a:rPr>
              <a:t>Sample</a:t>
            </a:r>
            <a:r>
              <a:rPr lang="en-US"/>
              <a:t> </a:t>
            </a:r>
            <a:r>
              <a:rPr lang="en-US" sz="3600">
                <a:solidFill>
                  <a:srgbClr val="990000"/>
                </a:solidFill>
                <a:latin typeface="Maven Pro"/>
                <a:ea typeface="Maven Pro"/>
                <a:cs typeface="Maven Pro"/>
                <a:sym typeface="Maven Pro"/>
              </a:rPr>
              <a:t>Hypotheses</a:t>
            </a:r>
            <a:endParaRPr sz="3600">
              <a:solidFill>
                <a:srgbClr val="990000"/>
              </a:solidFill>
              <a:latin typeface="Maven Pro"/>
              <a:ea typeface="Maven Pro"/>
              <a:cs typeface="Maven Pro"/>
              <a:sym typeface="Maven Pro"/>
            </a:endParaRPr>
          </a:p>
        </p:txBody>
      </p:sp>
      <p:sp>
        <p:nvSpPr>
          <p:cNvPr id="167" name="Google Shape;167;gf0dc119fdd_0_4"/>
          <p:cNvSpPr txBox="1"/>
          <p:nvPr/>
        </p:nvSpPr>
        <p:spPr>
          <a:xfrm>
            <a:off x="692100" y="1059738"/>
            <a:ext cx="77598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600" b="1">
                <a:solidFill>
                  <a:srgbClr val="7F7F7F"/>
                </a:solidFill>
                <a:latin typeface="Calibri"/>
                <a:ea typeface="Calibri"/>
                <a:cs typeface="Calibri"/>
                <a:sym typeface="Calibri"/>
              </a:rPr>
              <a:t>We </a:t>
            </a:r>
            <a:r>
              <a:rPr lang="en-US" sz="1600" b="1">
                <a:solidFill>
                  <a:srgbClr val="7F7F7F"/>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list</a:t>
            </a:r>
            <a:r>
              <a:rPr lang="en-US" sz="1600" b="1">
                <a:solidFill>
                  <a:srgbClr val="7F7F7F"/>
                </a:solidFill>
                <a:latin typeface="Calibri"/>
                <a:ea typeface="Calibri"/>
                <a:cs typeface="Calibri"/>
                <a:sym typeface="Calibri"/>
              </a:rPr>
              <a:t> out example hypotheses that we will prove/disprove; The list is not exhaustive</a:t>
            </a:r>
            <a:endParaRPr sz="1600" b="1">
              <a:solidFill>
                <a:srgbClr val="7F7F7F"/>
              </a:solidFill>
              <a:latin typeface="Calibri"/>
              <a:ea typeface="Calibri"/>
              <a:cs typeface="Calibri"/>
              <a:sym typeface="Calibri"/>
            </a:endParaRPr>
          </a:p>
        </p:txBody>
      </p:sp>
      <p:sp>
        <p:nvSpPr>
          <p:cNvPr id="168" name="Google Shape;168;gf0dc119fdd_0_4"/>
          <p:cNvSpPr txBox="1">
            <a:spLocks noGrp="1"/>
          </p:cNvSpPr>
          <p:nvPr>
            <p:ph type="body" idx="1"/>
          </p:nvPr>
        </p:nvSpPr>
        <p:spPr>
          <a:xfrm>
            <a:off x="867991" y="3153902"/>
            <a:ext cx="1421400" cy="381600"/>
          </a:xfrm>
          <a:prstGeom prst="rect">
            <a:avLst/>
          </a:prstGeom>
        </p:spPr>
        <p:txBody>
          <a:bodyPr spcFirstLastPara="1" wrap="square" lIns="0" tIns="0" rIns="0" bIns="0" anchor="t" anchorCtr="0">
            <a:noAutofit/>
          </a:bodyPr>
          <a:lstStyle/>
          <a:p>
            <a:pPr marL="0" lvl="0" indent="0" algn="ctr" rtl="0">
              <a:spcBef>
                <a:spcPts val="220"/>
              </a:spcBef>
              <a:spcAft>
                <a:spcPts val="0"/>
              </a:spcAft>
              <a:buNone/>
            </a:pPr>
            <a:r>
              <a:rPr lang="en-US">
                <a:solidFill>
                  <a:srgbClr val="980000"/>
                </a:solidFill>
              </a:rPr>
              <a:t>Smoking increases risk of CHD</a:t>
            </a:r>
            <a:endParaRPr>
              <a:solidFill>
                <a:srgbClr val="980000"/>
              </a:solidFill>
            </a:endParaRPr>
          </a:p>
        </p:txBody>
      </p:sp>
      <p:pic>
        <p:nvPicPr>
          <p:cNvPr id="169" name="Google Shape;169;gf0dc119fdd_0_4"/>
          <p:cNvPicPr preferRelativeResize="0">
            <a:picLocks noGrp="1"/>
          </p:cNvPicPr>
          <p:nvPr>
            <p:ph type="pic" idx="2"/>
          </p:nvPr>
        </p:nvPicPr>
        <p:blipFill rotWithShape="1">
          <a:blip r:embed="rId3">
            <a:alphaModFix/>
          </a:blip>
          <a:srcRect t="9" b="9"/>
          <a:stretch/>
        </p:blipFill>
        <p:spPr>
          <a:xfrm>
            <a:off x="867991" y="1625026"/>
            <a:ext cx="1421400" cy="1421100"/>
          </a:xfrm>
          <a:prstGeom prst="ellipse">
            <a:avLst/>
          </a:prstGeom>
          <a:ln w="9525" cap="flat" cmpd="sng">
            <a:solidFill>
              <a:srgbClr val="980000"/>
            </a:solidFill>
            <a:prstDash val="solid"/>
            <a:round/>
            <a:headEnd type="none" w="sm" len="sm"/>
            <a:tailEnd type="none" w="sm" len="sm"/>
          </a:ln>
        </p:spPr>
      </p:pic>
      <p:sp>
        <p:nvSpPr>
          <p:cNvPr id="170" name="Google Shape;170;gf0dc119fdd_0_4"/>
          <p:cNvSpPr txBox="1">
            <a:spLocks noGrp="1"/>
          </p:cNvSpPr>
          <p:nvPr>
            <p:ph type="body" idx="3"/>
          </p:nvPr>
        </p:nvSpPr>
        <p:spPr>
          <a:xfrm>
            <a:off x="727168" y="3566819"/>
            <a:ext cx="1703100" cy="923400"/>
          </a:xfrm>
          <a:prstGeom prst="rect">
            <a:avLst/>
          </a:prstGeom>
        </p:spPr>
        <p:txBody>
          <a:bodyPr spcFirstLastPara="1" wrap="square" lIns="0" tIns="0" rIns="0" bIns="0" anchor="t" anchorCtr="0">
            <a:noAutofit/>
          </a:bodyPr>
          <a:lstStyle/>
          <a:p>
            <a:pPr marL="0" lvl="0" indent="0" algn="ctr" rtl="0">
              <a:spcBef>
                <a:spcPts val="220"/>
              </a:spcBef>
              <a:spcAft>
                <a:spcPts val="0"/>
              </a:spcAft>
              <a:buNone/>
            </a:pPr>
            <a:r>
              <a:rPr lang="en-US"/>
              <a:t>How does risk of CHD vary with smoking habits?</a:t>
            </a:r>
            <a:endParaRPr/>
          </a:p>
        </p:txBody>
      </p:sp>
      <p:sp>
        <p:nvSpPr>
          <p:cNvPr id="171" name="Google Shape;171;gf0dc119fdd_0_4"/>
          <p:cNvSpPr txBox="1">
            <a:spLocks noGrp="1"/>
          </p:cNvSpPr>
          <p:nvPr>
            <p:ph type="body" idx="4"/>
          </p:nvPr>
        </p:nvSpPr>
        <p:spPr>
          <a:xfrm>
            <a:off x="2681251" y="3153900"/>
            <a:ext cx="1703100" cy="381600"/>
          </a:xfrm>
          <a:prstGeom prst="rect">
            <a:avLst/>
          </a:prstGeom>
        </p:spPr>
        <p:txBody>
          <a:bodyPr spcFirstLastPara="1" wrap="square" lIns="0" tIns="0" rIns="0" bIns="0" anchor="t" anchorCtr="0">
            <a:noAutofit/>
          </a:bodyPr>
          <a:lstStyle/>
          <a:p>
            <a:pPr marL="0" lvl="0" indent="0" algn="ctr" rtl="0">
              <a:spcBef>
                <a:spcPts val="220"/>
              </a:spcBef>
              <a:spcAft>
                <a:spcPts val="0"/>
              </a:spcAft>
              <a:buNone/>
            </a:pPr>
            <a:r>
              <a:rPr lang="en-US">
                <a:solidFill>
                  <a:srgbClr val="980000"/>
                </a:solidFill>
              </a:rPr>
              <a:t>Comorbidities are positively correlated to CHD</a:t>
            </a:r>
            <a:endParaRPr>
              <a:solidFill>
                <a:srgbClr val="980000"/>
              </a:solidFill>
            </a:endParaRPr>
          </a:p>
        </p:txBody>
      </p:sp>
      <p:pic>
        <p:nvPicPr>
          <p:cNvPr id="172" name="Google Shape;172;gf0dc119fdd_0_4"/>
          <p:cNvPicPr preferRelativeResize="0">
            <a:picLocks noGrp="1"/>
          </p:cNvPicPr>
          <p:nvPr>
            <p:ph type="pic" idx="5"/>
          </p:nvPr>
        </p:nvPicPr>
        <p:blipFill rotWithShape="1">
          <a:blip r:embed="rId4">
            <a:alphaModFix/>
          </a:blip>
          <a:srcRect t="9" b="9"/>
          <a:stretch/>
        </p:blipFill>
        <p:spPr>
          <a:xfrm>
            <a:off x="2822643" y="1625026"/>
            <a:ext cx="1421400" cy="1421100"/>
          </a:xfrm>
          <a:prstGeom prst="ellipse">
            <a:avLst/>
          </a:prstGeom>
          <a:ln w="9525" cap="flat" cmpd="sng">
            <a:solidFill>
              <a:srgbClr val="980000"/>
            </a:solidFill>
            <a:prstDash val="solid"/>
            <a:round/>
            <a:headEnd type="none" w="sm" len="sm"/>
            <a:tailEnd type="none" w="sm" len="sm"/>
          </a:ln>
        </p:spPr>
      </p:pic>
      <p:sp>
        <p:nvSpPr>
          <p:cNvPr id="173" name="Google Shape;173;gf0dc119fdd_0_4"/>
          <p:cNvSpPr txBox="1">
            <a:spLocks noGrp="1"/>
          </p:cNvSpPr>
          <p:nvPr>
            <p:ph type="body" idx="6"/>
          </p:nvPr>
        </p:nvSpPr>
        <p:spPr>
          <a:xfrm>
            <a:off x="2681820" y="3566819"/>
            <a:ext cx="1703100" cy="923400"/>
          </a:xfrm>
          <a:prstGeom prst="rect">
            <a:avLst/>
          </a:prstGeom>
        </p:spPr>
        <p:txBody>
          <a:bodyPr spcFirstLastPara="1" wrap="square" lIns="0" tIns="0" rIns="0" bIns="0" anchor="t" anchorCtr="0">
            <a:noAutofit/>
          </a:bodyPr>
          <a:lstStyle/>
          <a:p>
            <a:pPr marL="0" lvl="0" indent="0" algn="ctr" rtl="0">
              <a:spcBef>
                <a:spcPts val="220"/>
              </a:spcBef>
              <a:spcAft>
                <a:spcPts val="0"/>
              </a:spcAft>
              <a:buNone/>
            </a:pPr>
            <a:r>
              <a:rPr lang="en-US"/>
              <a:t>Are chronic diseases such as diabetes and hypertension correlated to CHD?</a:t>
            </a:r>
            <a:endParaRPr/>
          </a:p>
        </p:txBody>
      </p:sp>
      <p:sp>
        <p:nvSpPr>
          <p:cNvPr id="174" name="Google Shape;174;gf0dc119fdd_0_4"/>
          <p:cNvSpPr txBox="1">
            <a:spLocks noGrp="1"/>
          </p:cNvSpPr>
          <p:nvPr>
            <p:ph type="body" idx="7"/>
          </p:nvPr>
        </p:nvSpPr>
        <p:spPr>
          <a:xfrm>
            <a:off x="4829092" y="3153902"/>
            <a:ext cx="1421400" cy="381600"/>
          </a:xfrm>
          <a:prstGeom prst="rect">
            <a:avLst/>
          </a:prstGeom>
        </p:spPr>
        <p:txBody>
          <a:bodyPr spcFirstLastPara="1" wrap="square" lIns="0" tIns="0" rIns="0" bIns="0" anchor="t" anchorCtr="0">
            <a:noAutofit/>
          </a:bodyPr>
          <a:lstStyle/>
          <a:p>
            <a:pPr marL="0" lvl="0" indent="0" algn="ctr" rtl="0">
              <a:spcBef>
                <a:spcPts val="220"/>
              </a:spcBef>
              <a:spcAft>
                <a:spcPts val="0"/>
              </a:spcAft>
              <a:buNone/>
            </a:pPr>
            <a:r>
              <a:rPr lang="en-US">
                <a:solidFill>
                  <a:srgbClr val="980000"/>
                </a:solidFill>
              </a:rPr>
              <a:t>Medication reduces the risk of CHD</a:t>
            </a:r>
            <a:endParaRPr>
              <a:solidFill>
                <a:srgbClr val="980000"/>
              </a:solidFill>
            </a:endParaRPr>
          </a:p>
        </p:txBody>
      </p:sp>
      <p:pic>
        <p:nvPicPr>
          <p:cNvPr id="175" name="Google Shape;175;gf0dc119fdd_0_4"/>
          <p:cNvPicPr preferRelativeResize="0">
            <a:picLocks noGrp="1"/>
          </p:cNvPicPr>
          <p:nvPr>
            <p:ph type="pic" idx="8"/>
          </p:nvPr>
        </p:nvPicPr>
        <p:blipFill rotWithShape="1">
          <a:blip r:embed="rId5">
            <a:alphaModFix/>
          </a:blip>
          <a:srcRect l="6725" r="6716"/>
          <a:stretch/>
        </p:blipFill>
        <p:spPr>
          <a:xfrm>
            <a:off x="4829092" y="1625026"/>
            <a:ext cx="1421400" cy="1421100"/>
          </a:xfrm>
          <a:prstGeom prst="ellipse">
            <a:avLst/>
          </a:prstGeom>
          <a:ln w="9525" cap="flat" cmpd="sng">
            <a:solidFill>
              <a:srgbClr val="980000"/>
            </a:solidFill>
            <a:prstDash val="solid"/>
            <a:round/>
            <a:headEnd type="none" w="sm" len="sm"/>
            <a:tailEnd type="none" w="sm" len="sm"/>
          </a:ln>
        </p:spPr>
      </p:pic>
      <p:sp>
        <p:nvSpPr>
          <p:cNvPr id="176" name="Google Shape;176;gf0dc119fdd_0_4"/>
          <p:cNvSpPr txBox="1">
            <a:spLocks noGrp="1"/>
          </p:cNvSpPr>
          <p:nvPr>
            <p:ph type="body" idx="9"/>
          </p:nvPr>
        </p:nvSpPr>
        <p:spPr>
          <a:xfrm>
            <a:off x="4688269" y="3566819"/>
            <a:ext cx="1703100" cy="923400"/>
          </a:xfrm>
          <a:prstGeom prst="rect">
            <a:avLst/>
          </a:prstGeom>
        </p:spPr>
        <p:txBody>
          <a:bodyPr spcFirstLastPara="1" wrap="square" lIns="0" tIns="0" rIns="0" bIns="0" anchor="t" anchorCtr="0">
            <a:noAutofit/>
          </a:bodyPr>
          <a:lstStyle/>
          <a:p>
            <a:pPr marL="0" lvl="0" indent="0" algn="ctr" rtl="0">
              <a:spcBef>
                <a:spcPts val="220"/>
              </a:spcBef>
              <a:spcAft>
                <a:spcPts val="0"/>
              </a:spcAft>
              <a:buNone/>
            </a:pPr>
            <a:r>
              <a:rPr lang="en-US"/>
              <a:t>Does medication adherence show a negative correlation to CHD risk and can it play a preventative role? </a:t>
            </a:r>
            <a:endParaRPr/>
          </a:p>
        </p:txBody>
      </p:sp>
      <p:sp>
        <p:nvSpPr>
          <p:cNvPr id="177" name="Google Shape;177;gf0dc119fdd_0_4"/>
          <p:cNvSpPr txBox="1">
            <a:spLocks noGrp="1"/>
          </p:cNvSpPr>
          <p:nvPr>
            <p:ph type="body" idx="13"/>
          </p:nvPr>
        </p:nvSpPr>
        <p:spPr>
          <a:xfrm>
            <a:off x="6616350" y="3153900"/>
            <a:ext cx="1887000" cy="381600"/>
          </a:xfrm>
          <a:prstGeom prst="rect">
            <a:avLst/>
          </a:prstGeom>
        </p:spPr>
        <p:txBody>
          <a:bodyPr spcFirstLastPara="1" wrap="square" lIns="0" tIns="0" rIns="0" bIns="0" anchor="t" anchorCtr="0">
            <a:noAutofit/>
          </a:bodyPr>
          <a:lstStyle/>
          <a:p>
            <a:pPr marL="0" lvl="0" indent="0" algn="ctr" rtl="0">
              <a:spcBef>
                <a:spcPts val="220"/>
              </a:spcBef>
              <a:spcAft>
                <a:spcPts val="0"/>
              </a:spcAft>
              <a:buNone/>
            </a:pPr>
            <a:r>
              <a:rPr lang="en-US">
                <a:solidFill>
                  <a:srgbClr val="980000"/>
                </a:solidFill>
              </a:rPr>
              <a:t>CHD risk is correlated to demographic/behavioral factors </a:t>
            </a:r>
            <a:endParaRPr>
              <a:solidFill>
                <a:srgbClr val="980000"/>
              </a:solidFill>
            </a:endParaRPr>
          </a:p>
        </p:txBody>
      </p:sp>
      <p:pic>
        <p:nvPicPr>
          <p:cNvPr id="178" name="Google Shape;178;gf0dc119fdd_0_4"/>
          <p:cNvPicPr preferRelativeResize="0">
            <a:picLocks noGrp="1"/>
          </p:cNvPicPr>
          <p:nvPr>
            <p:ph type="pic" idx="14"/>
          </p:nvPr>
        </p:nvPicPr>
        <p:blipFill rotWithShape="1">
          <a:blip r:embed="rId6">
            <a:alphaModFix/>
          </a:blip>
          <a:srcRect l="16656" r="16663"/>
          <a:stretch/>
        </p:blipFill>
        <p:spPr>
          <a:xfrm>
            <a:off x="6835350" y="1625026"/>
            <a:ext cx="1421400" cy="1421100"/>
          </a:xfrm>
          <a:prstGeom prst="ellipse">
            <a:avLst/>
          </a:prstGeom>
          <a:ln w="9525" cap="flat" cmpd="sng">
            <a:solidFill>
              <a:srgbClr val="980000"/>
            </a:solidFill>
            <a:prstDash val="solid"/>
            <a:round/>
            <a:headEnd type="none" w="sm" len="sm"/>
            <a:tailEnd type="none" w="sm" len="sm"/>
          </a:ln>
        </p:spPr>
      </p:pic>
      <p:sp>
        <p:nvSpPr>
          <p:cNvPr id="179" name="Google Shape;179;gf0dc119fdd_0_4"/>
          <p:cNvSpPr txBox="1">
            <a:spLocks noGrp="1"/>
          </p:cNvSpPr>
          <p:nvPr>
            <p:ph type="body" idx="15"/>
          </p:nvPr>
        </p:nvSpPr>
        <p:spPr>
          <a:xfrm>
            <a:off x="6694527" y="3566819"/>
            <a:ext cx="1703100" cy="923400"/>
          </a:xfrm>
          <a:prstGeom prst="rect">
            <a:avLst/>
          </a:prstGeom>
        </p:spPr>
        <p:txBody>
          <a:bodyPr spcFirstLastPara="1" wrap="square" lIns="0" tIns="0" rIns="0" bIns="0" anchor="t" anchorCtr="0">
            <a:noAutofit/>
          </a:bodyPr>
          <a:lstStyle/>
          <a:p>
            <a:pPr marL="0" lvl="0" indent="0" algn="ctr" rtl="0">
              <a:spcBef>
                <a:spcPts val="220"/>
              </a:spcBef>
              <a:spcAft>
                <a:spcPts val="0"/>
              </a:spcAft>
              <a:buNone/>
            </a:pPr>
            <a:r>
              <a:rPr lang="en-US"/>
              <a:t>Given your level of cigarettes per day and your gender, are you at risk for CHD ? </a:t>
            </a:r>
            <a:endParaRPr/>
          </a:p>
        </p:txBody>
      </p:sp>
      <p:sp>
        <p:nvSpPr>
          <p:cNvPr id="180" name="Google Shape;180;gf0dc119fdd_0_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f718b46135_0_51"/>
          <p:cNvSpPr txBox="1">
            <a:spLocks noGrp="1"/>
          </p:cNvSpPr>
          <p:nvPr>
            <p:ph type="title"/>
          </p:nvPr>
        </p:nvSpPr>
        <p:spPr>
          <a:xfrm>
            <a:off x="1752600" y="387350"/>
            <a:ext cx="5638800" cy="353400"/>
          </a:xfrm>
          <a:prstGeom prst="rect">
            <a:avLst/>
          </a:prstGeom>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3300">
                <a:solidFill>
                  <a:srgbClr val="990000"/>
                </a:solidFill>
                <a:latin typeface="Maven Pro"/>
                <a:ea typeface="Maven Pro"/>
                <a:cs typeface="Maven Pro"/>
                <a:sym typeface="Maven Pro"/>
              </a:rPr>
              <a:t>Descriptive Data Analysis</a:t>
            </a:r>
            <a:endParaRPr sz="1700"/>
          </a:p>
        </p:txBody>
      </p:sp>
      <p:sp>
        <p:nvSpPr>
          <p:cNvPr id="187" name="Google Shape;187;gf718b46135_0_51"/>
          <p:cNvSpPr/>
          <p:nvPr/>
        </p:nvSpPr>
        <p:spPr>
          <a:xfrm>
            <a:off x="638400" y="1235000"/>
            <a:ext cx="3171900" cy="258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Graph</a:t>
            </a:r>
            <a:endParaRPr/>
          </a:p>
        </p:txBody>
      </p:sp>
      <p:sp>
        <p:nvSpPr>
          <p:cNvPr id="188" name="Google Shape;188;gf718b46135_0_51"/>
          <p:cNvSpPr/>
          <p:nvPr/>
        </p:nvSpPr>
        <p:spPr>
          <a:xfrm>
            <a:off x="5218975" y="1235000"/>
            <a:ext cx="3171900" cy="258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Graph</a:t>
            </a:r>
            <a:endParaRPr/>
          </a:p>
        </p:txBody>
      </p:sp>
      <p:sp>
        <p:nvSpPr>
          <p:cNvPr id="189" name="Google Shape;189;gf718b46135_0_51"/>
          <p:cNvSpPr/>
          <p:nvPr/>
        </p:nvSpPr>
        <p:spPr>
          <a:xfrm>
            <a:off x="495300" y="3933825"/>
            <a:ext cx="3381900" cy="833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lt1"/>
                </a:solidFill>
                <a:latin typeface="Calibri"/>
                <a:ea typeface="Calibri"/>
                <a:cs typeface="Calibri"/>
                <a:sym typeface="Calibri"/>
              </a:rPr>
              <a:t>There is some imbalance in our dataset with Target Variable : TenYearCHD</a:t>
            </a:r>
            <a:endParaRPr>
              <a:solidFill>
                <a:schemeClr val="lt1"/>
              </a:solidFill>
              <a:latin typeface="Calibri"/>
              <a:ea typeface="Calibri"/>
              <a:cs typeface="Calibri"/>
              <a:sym typeface="Calibri"/>
            </a:endParaRPr>
          </a:p>
        </p:txBody>
      </p:sp>
      <p:sp>
        <p:nvSpPr>
          <p:cNvPr id="190" name="Google Shape;190;gf718b46135_0_51"/>
          <p:cNvSpPr/>
          <p:nvPr/>
        </p:nvSpPr>
        <p:spPr>
          <a:xfrm>
            <a:off x="5067225" y="3933975"/>
            <a:ext cx="3448200" cy="8331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Calibri"/>
                <a:ea typeface="Calibri"/>
                <a:cs typeface="Calibri"/>
                <a:sym typeface="Calibri"/>
              </a:rPr>
              <a:t>Females are more likely to have CHD in age groups 45-55 above, whereas males are more likely to have CHD in ages 50-60</a:t>
            </a:r>
            <a:endParaRPr>
              <a:solidFill>
                <a:schemeClr val="lt1"/>
              </a:solidFill>
              <a:latin typeface="Calibri"/>
              <a:ea typeface="Calibri"/>
              <a:cs typeface="Calibri"/>
              <a:sym typeface="Calibri"/>
            </a:endParaRPr>
          </a:p>
        </p:txBody>
      </p:sp>
      <p:pic>
        <p:nvPicPr>
          <p:cNvPr id="191" name="Google Shape;191;gf718b46135_0_51"/>
          <p:cNvPicPr preferRelativeResize="0"/>
          <p:nvPr/>
        </p:nvPicPr>
        <p:blipFill>
          <a:blip r:embed="rId3">
            <a:alphaModFix/>
          </a:blip>
          <a:stretch>
            <a:fillRect/>
          </a:stretch>
        </p:blipFill>
        <p:spPr>
          <a:xfrm>
            <a:off x="536675" y="1171600"/>
            <a:ext cx="3340524" cy="2697724"/>
          </a:xfrm>
          <a:prstGeom prst="rect">
            <a:avLst/>
          </a:prstGeom>
          <a:noFill/>
          <a:ln>
            <a:noFill/>
          </a:ln>
        </p:spPr>
      </p:pic>
      <p:sp>
        <p:nvSpPr>
          <p:cNvPr id="192" name="Google Shape;192;gf718b46135_0_51"/>
          <p:cNvSpPr txBox="1"/>
          <p:nvPr/>
        </p:nvSpPr>
        <p:spPr>
          <a:xfrm>
            <a:off x="714375" y="888225"/>
            <a:ext cx="278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Distribution of TenYearCHD</a:t>
            </a:r>
            <a:endParaRPr>
              <a:latin typeface="Calibri"/>
              <a:ea typeface="Calibri"/>
              <a:cs typeface="Calibri"/>
              <a:sym typeface="Calibri"/>
            </a:endParaRPr>
          </a:p>
        </p:txBody>
      </p:sp>
      <p:sp>
        <p:nvSpPr>
          <p:cNvPr id="193" name="Google Shape;193;gf718b46135_0_51"/>
          <p:cNvSpPr txBox="1"/>
          <p:nvPr/>
        </p:nvSpPr>
        <p:spPr>
          <a:xfrm>
            <a:off x="4953225" y="888225"/>
            <a:ext cx="3756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Distribution of TenYearCHD with Age and Gender</a:t>
            </a:r>
            <a:endParaRPr>
              <a:latin typeface="Calibri"/>
              <a:ea typeface="Calibri"/>
              <a:cs typeface="Calibri"/>
              <a:sym typeface="Calibri"/>
            </a:endParaRPr>
          </a:p>
        </p:txBody>
      </p:sp>
      <p:pic>
        <p:nvPicPr>
          <p:cNvPr id="194" name="Google Shape;194;gf718b46135_0_51"/>
          <p:cNvPicPr preferRelativeResize="0"/>
          <p:nvPr/>
        </p:nvPicPr>
        <p:blipFill>
          <a:blip r:embed="rId4">
            <a:alphaModFix/>
          </a:blip>
          <a:stretch>
            <a:fillRect/>
          </a:stretch>
        </p:blipFill>
        <p:spPr>
          <a:xfrm>
            <a:off x="5067225" y="1201500"/>
            <a:ext cx="3528300" cy="2697719"/>
          </a:xfrm>
          <a:prstGeom prst="rect">
            <a:avLst/>
          </a:prstGeom>
          <a:noFill/>
          <a:ln>
            <a:noFill/>
          </a:ln>
        </p:spPr>
      </p:pic>
      <p:sp>
        <p:nvSpPr>
          <p:cNvPr id="195" name="Google Shape;195;gf718b46135_0_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f718b46135_0_156"/>
          <p:cNvSpPr txBox="1">
            <a:spLocks noGrp="1"/>
          </p:cNvSpPr>
          <p:nvPr>
            <p:ph type="title"/>
          </p:nvPr>
        </p:nvSpPr>
        <p:spPr>
          <a:xfrm>
            <a:off x="1714500" y="228600"/>
            <a:ext cx="5715000" cy="523800"/>
          </a:xfrm>
          <a:prstGeom prst="rect">
            <a:avLst/>
          </a:prstGeom>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a:t>BP, Total Cholesterol, Prevalent Hypertension and Prevalent Stroke relationship with CHD</a:t>
            </a:r>
            <a:endParaRPr/>
          </a:p>
        </p:txBody>
      </p:sp>
      <p:sp>
        <p:nvSpPr>
          <p:cNvPr id="202" name="Google Shape;202;gf718b46135_0_156"/>
          <p:cNvSpPr/>
          <p:nvPr/>
        </p:nvSpPr>
        <p:spPr>
          <a:xfrm>
            <a:off x="638400" y="1235000"/>
            <a:ext cx="3171900" cy="258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Graph</a:t>
            </a:r>
            <a:endParaRPr/>
          </a:p>
        </p:txBody>
      </p:sp>
      <p:sp>
        <p:nvSpPr>
          <p:cNvPr id="203" name="Google Shape;203;gf718b46135_0_156"/>
          <p:cNvSpPr/>
          <p:nvPr/>
        </p:nvSpPr>
        <p:spPr>
          <a:xfrm>
            <a:off x="5218975" y="1235000"/>
            <a:ext cx="3171900" cy="258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Graph</a:t>
            </a:r>
            <a:endParaRPr/>
          </a:p>
        </p:txBody>
      </p:sp>
      <p:sp>
        <p:nvSpPr>
          <p:cNvPr id="204" name="Google Shape;204;gf718b46135_0_156"/>
          <p:cNvSpPr/>
          <p:nvPr/>
        </p:nvSpPr>
        <p:spPr>
          <a:xfrm>
            <a:off x="686100" y="4038200"/>
            <a:ext cx="3390600" cy="7764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Calibri"/>
                <a:ea typeface="Calibri"/>
                <a:cs typeface="Calibri"/>
                <a:sym typeface="Calibri"/>
              </a:rPr>
              <a:t>Prevalent Hypertension and BP seem positively related to CHD</a:t>
            </a:r>
            <a:endParaRPr>
              <a:solidFill>
                <a:schemeClr val="lt1"/>
              </a:solidFill>
              <a:latin typeface="Calibri"/>
              <a:ea typeface="Calibri"/>
              <a:cs typeface="Calibri"/>
              <a:sym typeface="Calibri"/>
            </a:endParaRPr>
          </a:p>
        </p:txBody>
      </p:sp>
      <p:sp>
        <p:nvSpPr>
          <p:cNvPr id="205" name="Google Shape;205;gf718b46135_0_156"/>
          <p:cNvSpPr/>
          <p:nvPr/>
        </p:nvSpPr>
        <p:spPr>
          <a:xfrm>
            <a:off x="5283700" y="3987650"/>
            <a:ext cx="3216600" cy="8271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Calibri"/>
                <a:ea typeface="Calibri"/>
                <a:cs typeface="Calibri"/>
                <a:sym typeface="Calibri"/>
              </a:rPr>
              <a:t>Median Total Cholesterol level is higher for people with CHD and history of stroke</a:t>
            </a:r>
            <a:endParaRPr>
              <a:solidFill>
                <a:schemeClr val="lt1"/>
              </a:solidFill>
              <a:latin typeface="Calibri"/>
              <a:ea typeface="Calibri"/>
              <a:cs typeface="Calibri"/>
              <a:sym typeface="Calibri"/>
            </a:endParaRPr>
          </a:p>
        </p:txBody>
      </p:sp>
      <p:pic>
        <p:nvPicPr>
          <p:cNvPr id="206" name="Google Shape;206;gf718b46135_0_156"/>
          <p:cNvPicPr preferRelativeResize="0"/>
          <p:nvPr/>
        </p:nvPicPr>
        <p:blipFill>
          <a:blip r:embed="rId3">
            <a:alphaModFix/>
          </a:blip>
          <a:stretch>
            <a:fillRect/>
          </a:stretch>
        </p:blipFill>
        <p:spPr>
          <a:xfrm>
            <a:off x="539625" y="1155845"/>
            <a:ext cx="3537075" cy="2831805"/>
          </a:xfrm>
          <a:prstGeom prst="rect">
            <a:avLst/>
          </a:prstGeom>
          <a:noFill/>
          <a:ln>
            <a:noFill/>
          </a:ln>
        </p:spPr>
      </p:pic>
      <p:sp>
        <p:nvSpPr>
          <p:cNvPr id="207" name="Google Shape;207;gf718b46135_0_156"/>
          <p:cNvSpPr txBox="1"/>
          <p:nvPr/>
        </p:nvSpPr>
        <p:spPr>
          <a:xfrm>
            <a:off x="917500" y="882425"/>
            <a:ext cx="278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BP - prevalentHyp vs CHD</a:t>
            </a:r>
            <a:endParaRPr>
              <a:latin typeface="Calibri"/>
              <a:ea typeface="Calibri"/>
              <a:cs typeface="Calibri"/>
              <a:sym typeface="Calibri"/>
            </a:endParaRPr>
          </a:p>
        </p:txBody>
      </p:sp>
      <p:sp>
        <p:nvSpPr>
          <p:cNvPr id="208" name="Google Shape;208;gf718b46135_0_156"/>
          <p:cNvSpPr txBox="1"/>
          <p:nvPr/>
        </p:nvSpPr>
        <p:spPr>
          <a:xfrm>
            <a:off x="5514250" y="930050"/>
            <a:ext cx="278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TotChol - prevalentStroke vs CHD</a:t>
            </a:r>
            <a:endParaRPr>
              <a:latin typeface="Calibri"/>
              <a:ea typeface="Calibri"/>
              <a:cs typeface="Calibri"/>
              <a:sym typeface="Calibri"/>
            </a:endParaRPr>
          </a:p>
        </p:txBody>
      </p:sp>
      <p:pic>
        <p:nvPicPr>
          <p:cNvPr id="209" name="Google Shape;209;gf718b46135_0_156"/>
          <p:cNvPicPr preferRelativeResize="0"/>
          <p:nvPr/>
        </p:nvPicPr>
        <p:blipFill>
          <a:blip r:embed="rId4">
            <a:alphaModFix/>
          </a:blip>
          <a:stretch>
            <a:fillRect/>
          </a:stretch>
        </p:blipFill>
        <p:spPr>
          <a:xfrm>
            <a:off x="5109625" y="1235000"/>
            <a:ext cx="3390599" cy="2800275"/>
          </a:xfrm>
          <a:prstGeom prst="rect">
            <a:avLst/>
          </a:prstGeom>
          <a:noFill/>
          <a:ln>
            <a:noFill/>
          </a:ln>
        </p:spPr>
      </p:pic>
      <p:sp>
        <p:nvSpPr>
          <p:cNvPr id="210" name="Google Shape;210;gf718b46135_0_1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f718b46135_0_167"/>
          <p:cNvSpPr txBox="1">
            <a:spLocks noGrp="1"/>
          </p:cNvSpPr>
          <p:nvPr>
            <p:ph type="title"/>
          </p:nvPr>
        </p:nvSpPr>
        <p:spPr>
          <a:xfrm>
            <a:off x="1752600" y="330200"/>
            <a:ext cx="5638800" cy="35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BMI and heart rate relationship with target variable</a:t>
            </a:r>
            <a:endParaRPr/>
          </a:p>
        </p:txBody>
      </p:sp>
      <p:sp>
        <p:nvSpPr>
          <p:cNvPr id="217" name="Google Shape;217;gf718b46135_0_167"/>
          <p:cNvSpPr/>
          <p:nvPr/>
        </p:nvSpPr>
        <p:spPr>
          <a:xfrm>
            <a:off x="638400" y="1235000"/>
            <a:ext cx="3171900" cy="258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Graph</a:t>
            </a:r>
            <a:endParaRPr/>
          </a:p>
        </p:txBody>
      </p:sp>
      <p:sp>
        <p:nvSpPr>
          <p:cNvPr id="218" name="Google Shape;218;gf718b46135_0_167"/>
          <p:cNvSpPr/>
          <p:nvPr/>
        </p:nvSpPr>
        <p:spPr>
          <a:xfrm>
            <a:off x="5218975" y="1235000"/>
            <a:ext cx="3171900" cy="258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Graph</a:t>
            </a:r>
            <a:endParaRPr/>
          </a:p>
        </p:txBody>
      </p:sp>
      <p:sp>
        <p:nvSpPr>
          <p:cNvPr id="219" name="Google Shape;219;gf718b46135_0_167"/>
          <p:cNvSpPr/>
          <p:nvPr/>
        </p:nvSpPr>
        <p:spPr>
          <a:xfrm>
            <a:off x="590550" y="4047725"/>
            <a:ext cx="3419400" cy="838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Calibri"/>
                <a:ea typeface="Calibri"/>
                <a:cs typeface="Calibri"/>
                <a:sym typeface="Calibri"/>
              </a:rPr>
              <a:t>People with higher BMI and higher heart rate tend to be more prone to CHD in ten years</a:t>
            </a:r>
            <a:endParaRPr>
              <a:solidFill>
                <a:schemeClr val="lt1"/>
              </a:solidFill>
              <a:latin typeface="Calibri"/>
              <a:ea typeface="Calibri"/>
              <a:cs typeface="Calibri"/>
              <a:sym typeface="Calibri"/>
            </a:endParaRPr>
          </a:p>
        </p:txBody>
      </p:sp>
      <p:sp>
        <p:nvSpPr>
          <p:cNvPr id="220" name="Google Shape;220;gf718b46135_0_167"/>
          <p:cNvSpPr/>
          <p:nvPr/>
        </p:nvSpPr>
        <p:spPr>
          <a:xfrm>
            <a:off x="5210400" y="3990575"/>
            <a:ext cx="3171900" cy="838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Calibri"/>
                <a:ea typeface="Calibri"/>
                <a:cs typeface="Calibri"/>
                <a:sym typeface="Calibri"/>
              </a:rPr>
              <a:t>Most people in our dataset have BMI within 20-40 and glucose levels between 50-100, with some outliers with higher glucose levels mostly above age 60</a:t>
            </a:r>
            <a:endParaRPr>
              <a:solidFill>
                <a:schemeClr val="lt1"/>
              </a:solidFill>
              <a:latin typeface="Calibri"/>
              <a:ea typeface="Calibri"/>
              <a:cs typeface="Calibri"/>
              <a:sym typeface="Calibri"/>
            </a:endParaRPr>
          </a:p>
        </p:txBody>
      </p:sp>
      <p:pic>
        <p:nvPicPr>
          <p:cNvPr id="221" name="Google Shape;221;gf718b46135_0_167"/>
          <p:cNvPicPr preferRelativeResize="0"/>
          <p:nvPr/>
        </p:nvPicPr>
        <p:blipFill>
          <a:blip r:embed="rId3">
            <a:alphaModFix/>
          </a:blip>
          <a:stretch>
            <a:fillRect/>
          </a:stretch>
        </p:blipFill>
        <p:spPr>
          <a:xfrm>
            <a:off x="539625" y="1211700"/>
            <a:ext cx="3470399" cy="2778875"/>
          </a:xfrm>
          <a:prstGeom prst="rect">
            <a:avLst/>
          </a:prstGeom>
          <a:noFill/>
          <a:ln>
            <a:noFill/>
          </a:ln>
        </p:spPr>
      </p:pic>
      <p:sp>
        <p:nvSpPr>
          <p:cNvPr id="222" name="Google Shape;222;gf718b46135_0_167"/>
          <p:cNvSpPr txBox="1"/>
          <p:nvPr/>
        </p:nvSpPr>
        <p:spPr>
          <a:xfrm>
            <a:off x="707950" y="938625"/>
            <a:ext cx="278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BMI - HeartRate vs CHD</a:t>
            </a:r>
            <a:endParaRPr>
              <a:latin typeface="Calibri"/>
              <a:ea typeface="Calibri"/>
              <a:cs typeface="Calibri"/>
              <a:sym typeface="Calibri"/>
            </a:endParaRPr>
          </a:p>
        </p:txBody>
      </p:sp>
      <p:pic>
        <p:nvPicPr>
          <p:cNvPr id="223" name="Google Shape;223;gf718b46135_0_167"/>
          <p:cNvPicPr preferRelativeResize="0"/>
          <p:nvPr/>
        </p:nvPicPr>
        <p:blipFill>
          <a:blip r:embed="rId4">
            <a:alphaModFix/>
          </a:blip>
          <a:stretch>
            <a:fillRect/>
          </a:stretch>
        </p:blipFill>
        <p:spPr>
          <a:xfrm>
            <a:off x="5019675" y="1235000"/>
            <a:ext cx="3470400" cy="2684124"/>
          </a:xfrm>
          <a:prstGeom prst="rect">
            <a:avLst/>
          </a:prstGeom>
          <a:noFill/>
          <a:ln>
            <a:noFill/>
          </a:ln>
        </p:spPr>
      </p:pic>
      <p:sp>
        <p:nvSpPr>
          <p:cNvPr id="224" name="Google Shape;224;gf718b46135_0_167"/>
          <p:cNvSpPr txBox="1"/>
          <p:nvPr/>
        </p:nvSpPr>
        <p:spPr>
          <a:xfrm>
            <a:off x="5218975" y="938625"/>
            <a:ext cx="278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BMI - glucose vs age</a:t>
            </a:r>
            <a:endParaRPr>
              <a:latin typeface="Calibri"/>
              <a:ea typeface="Calibri"/>
              <a:cs typeface="Calibri"/>
              <a:sym typeface="Calibri"/>
            </a:endParaRPr>
          </a:p>
        </p:txBody>
      </p:sp>
      <p:sp>
        <p:nvSpPr>
          <p:cNvPr id="225" name="Google Shape;225;gf718b46135_0_1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f70eec7c26_1_651"/>
          <p:cNvSpPr txBox="1">
            <a:spLocks noGrp="1"/>
          </p:cNvSpPr>
          <p:nvPr>
            <p:ph type="title"/>
          </p:nvPr>
        </p:nvSpPr>
        <p:spPr>
          <a:xfrm>
            <a:off x="1752600" y="387350"/>
            <a:ext cx="5638800" cy="35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BP and age relationship with target variable</a:t>
            </a:r>
            <a:endParaRPr/>
          </a:p>
        </p:txBody>
      </p:sp>
      <p:sp>
        <p:nvSpPr>
          <p:cNvPr id="232" name="Google Shape;232;gf70eec7c26_1_651"/>
          <p:cNvSpPr/>
          <p:nvPr/>
        </p:nvSpPr>
        <p:spPr>
          <a:xfrm>
            <a:off x="638400" y="3990575"/>
            <a:ext cx="3276300" cy="8481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Calibri"/>
                <a:ea typeface="Calibri"/>
                <a:cs typeface="Calibri"/>
                <a:sym typeface="Calibri"/>
              </a:rPr>
              <a:t>Overall BP seems to be higher for age groups &gt;60 and more people tend to have CHD above age 50 and BP &gt;200 </a:t>
            </a:r>
            <a:endParaRPr>
              <a:solidFill>
                <a:schemeClr val="lt1"/>
              </a:solidFill>
              <a:latin typeface="Calibri"/>
              <a:ea typeface="Calibri"/>
              <a:cs typeface="Calibri"/>
              <a:sym typeface="Calibri"/>
            </a:endParaRPr>
          </a:p>
        </p:txBody>
      </p:sp>
      <p:sp>
        <p:nvSpPr>
          <p:cNvPr id="233" name="Google Shape;233;gf70eec7c26_1_651"/>
          <p:cNvSpPr/>
          <p:nvPr/>
        </p:nvSpPr>
        <p:spPr>
          <a:xfrm>
            <a:off x="5009100" y="3990575"/>
            <a:ext cx="3459300" cy="8481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1"/>
                </a:solidFill>
                <a:latin typeface="Calibri"/>
                <a:ea typeface="Calibri"/>
                <a:cs typeface="Calibri"/>
                <a:sym typeface="Calibri"/>
              </a:rPr>
              <a:t>Probability of having CHD in ten years if more for people with higher systolic BP</a:t>
            </a:r>
            <a:endParaRPr>
              <a:solidFill>
                <a:schemeClr val="lt1"/>
              </a:solidFill>
              <a:latin typeface="Calibri"/>
              <a:ea typeface="Calibri"/>
              <a:cs typeface="Calibri"/>
              <a:sym typeface="Calibri"/>
            </a:endParaRPr>
          </a:p>
        </p:txBody>
      </p:sp>
      <p:sp>
        <p:nvSpPr>
          <p:cNvPr id="234" name="Google Shape;234;gf70eec7c26_1_651"/>
          <p:cNvSpPr txBox="1"/>
          <p:nvPr/>
        </p:nvSpPr>
        <p:spPr>
          <a:xfrm>
            <a:off x="714375" y="840600"/>
            <a:ext cx="278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Blood pressure-age vs CHD</a:t>
            </a:r>
            <a:endParaRPr>
              <a:latin typeface="Calibri"/>
              <a:ea typeface="Calibri"/>
              <a:cs typeface="Calibri"/>
              <a:sym typeface="Calibri"/>
            </a:endParaRPr>
          </a:p>
        </p:txBody>
      </p:sp>
      <p:sp>
        <p:nvSpPr>
          <p:cNvPr id="235" name="Google Shape;235;gf70eec7c26_1_651"/>
          <p:cNvSpPr txBox="1"/>
          <p:nvPr/>
        </p:nvSpPr>
        <p:spPr>
          <a:xfrm>
            <a:off x="4668825" y="893075"/>
            <a:ext cx="33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             CHD distribution with SysBP</a:t>
            </a:r>
            <a:endParaRPr>
              <a:latin typeface="Calibri"/>
              <a:ea typeface="Calibri"/>
              <a:cs typeface="Calibri"/>
              <a:sym typeface="Calibri"/>
            </a:endParaRPr>
          </a:p>
        </p:txBody>
      </p:sp>
      <p:pic>
        <p:nvPicPr>
          <p:cNvPr id="236" name="Google Shape;236;gf70eec7c26_1_651"/>
          <p:cNvPicPr preferRelativeResize="0"/>
          <p:nvPr/>
        </p:nvPicPr>
        <p:blipFill>
          <a:blip r:embed="rId3">
            <a:alphaModFix/>
          </a:blip>
          <a:stretch>
            <a:fillRect/>
          </a:stretch>
        </p:blipFill>
        <p:spPr>
          <a:xfrm>
            <a:off x="590550" y="1158800"/>
            <a:ext cx="3459449" cy="2736926"/>
          </a:xfrm>
          <a:prstGeom prst="rect">
            <a:avLst/>
          </a:prstGeom>
          <a:noFill/>
          <a:ln>
            <a:noFill/>
          </a:ln>
        </p:spPr>
      </p:pic>
      <p:pic>
        <p:nvPicPr>
          <p:cNvPr id="237" name="Google Shape;237;gf70eec7c26_1_651"/>
          <p:cNvPicPr preferRelativeResize="0"/>
          <p:nvPr/>
        </p:nvPicPr>
        <p:blipFill>
          <a:blip r:embed="rId4">
            <a:alphaModFix/>
          </a:blip>
          <a:stretch>
            <a:fillRect/>
          </a:stretch>
        </p:blipFill>
        <p:spPr>
          <a:xfrm>
            <a:off x="4870575" y="1158800"/>
            <a:ext cx="3642449" cy="2679375"/>
          </a:xfrm>
          <a:prstGeom prst="rect">
            <a:avLst/>
          </a:prstGeom>
          <a:noFill/>
          <a:ln>
            <a:noFill/>
          </a:ln>
        </p:spPr>
      </p:pic>
      <p:sp>
        <p:nvSpPr>
          <p:cNvPr id="238" name="Google Shape;238;gf70eec7c26_1_6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1384</Words>
  <Application>Microsoft Macintosh PowerPoint</Application>
  <PresentationFormat>On-screen Show (16:9)</PresentationFormat>
  <Paragraphs>308</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Maven Pro</vt:lpstr>
      <vt:lpstr>Calibri</vt:lpstr>
      <vt:lpstr>Arial</vt:lpstr>
      <vt:lpstr>Garamond</vt:lpstr>
      <vt:lpstr>Simple Light</vt:lpstr>
      <vt:lpstr>PowerPoint Presentation</vt:lpstr>
      <vt:lpstr>Meet Our Team</vt:lpstr>
      <vt:lpstr>Study Background</vt:lpstr>
      <vt:lpstr>Dataset Features</vt:lpstr>
      <vt:lpstr>Sample Hypotheses</vt:lpstr>
      <vt:lpstr>Descriptive Data Analysis</vt:lpstr>
      <vt:lpstr>BP, Total Cholesterol, Prevalent Hypertension and Prevalent Stroke relationship with CHD</vt:lpstr>
      <vt:lpstr>BMI and heart rate relationship with target variable</vt:lpstr>
      <vt:lpstr>BP and age relationship with target variable</vt:lpstr>
      <vt:lpstr>Correlation of different features in dataset</vt:lpstr>
      <vt:lpstr>Linear Regression</vt:lpstr>
      <vt:lpstr>Lasso Classification</vt:lpstr>
      <vt:lpstr>Ridge Classification</vt:lpstr>
      <vt:lpstr>Logistic Classification</vt:lpstr>
      <vt:lpstr>Decision Tree</vt:lpstr>
      <vt:lpstr>Extreme Gradient Boosting</vt:lpstr>
      <vt:lpstr>KNN - K-Nearest Neighbors</vt:lpstr>
      <vt:lpstr>Random Forest</vt:lpstr>
      <vt:lpstr>Model Selection</vt:lpstr>
      <vt:lpstr>Results From Each Model</vt:lpstr>
      <vt:lpstr>Key Takeaways</vt:lpstr>
      <vt:lpstr>Future Study to Improve Model Performance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Chinar Boolchandani</cp:lastModifiedBy>
  <cp:revision>2</cp:revision>
  <dcterms:modified xsi:type="dcterms:W3CDTF">2021-10-13T01:26:01Z</dcterms:modified>
</cp:coreProperties>
</file>